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66" d="100"/>
          <a:sy n="66" d="100"/>
        </p:scale>
        <p:origin x="-1494" y="-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Isosceles Triangle 6"/>
          <p:cNvSpPr/>
          <p:nvPr/>
        </p:nvSpPr>
        <p:spPr>
          <a:xfrm rot="16200000">
            <a:off x="7554353" y="5254283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540544" y="776288"/>
            <a:ext cx="8062912" cy="1470025"/>
          </a:xfrm>
        </p:spPr>
        <p:txBody>
          <a:bodyPr anchor="b">
            <a:normAutofit/>
          </a:bodyPr>
          <a:lstStyle>
            <a:lvl1pPr algn="r">
              <a:defRPr sz="440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540544" y="2250280"/>
            <a:ext cx="8062912" cy="1752600"/>
          </a:xfrm>
        </p:spPr>
        <p:txBody>
          <a:bodyPr/>
          <a:lstStyle>
            <a:lvl1pPr marL="0" marR="36576" indent="0" algn="r">
              <a:spcBef>
                <a:spcPts val="0"/>
              </a:spcBef>
              <a:buNone/>
              <a:defRPr>
                <a:ln>
                  <a:solidFill>
                    <a:schemeClr val="bg2"/>
                  </a:solidFill>
                </a:ln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1371600" y="6012656"/>
            <a:ext cx="5791200" cy="365125"/>
          </a:xfrm>
        </p:spPr>
        <p:txBody>
          <a:bodyPr tIns="0" bIns="0" anchor="t"/>
          <a:lstStyle>
            <a:lvl1pPr algn="r">
              <a:defRPr sz="1000"/>
            </a:lvl1pPr>
          </a:lstStyle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1371600" y="5650704"/>
            <a:ext cx="5791200" cy="365125"/>
          </a:xfrm>
        </p:spPr>
        <p:txBody>
          <a:bodyPr tIns="0" bIns="0" anchor="b"/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392247" y="5752307"/>
            <a:ext cx="502920" cy="365125"/>
          </a:xfrm>
        </p:spPr>
        <p:txBody>
          <a:bodyPr anchor="ctr"/>
          <a:lstStyle>
            <a:lvl1pPr algn="ctr">
              <a:defRPr sz="1300">
                <a:solidFill>
                  <a:srgbClr val="FFFFFF"/>
                </a:solidFill>
              </a:defRPr>
            </a:lvl1pPr>
          </a:lstStyle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81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882808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91456" y="6480048"/>
            <a:ext cx="2133600" cy="301752"/>
          </a:xfrm>
        </p:spPr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ight Triangle 8"/>
          <p:cNvSpPr/>
          <p:nvPr/>
        </p:nvSpPr>
        <p:spPr>
          <a:xfrm flipV="1">
            <a:off x="7034" y="7034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marL="0" algn="ctr" defTabSz="914400" rtl="0" eaLnBrk="1" latinLnBrk="0" hangingPunct="1"/>
            <a:endParaRPr kumimoji="0"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Isosceles Triangle 7"/>
          <p:cNvSpPr/>
          <p:nvPr/>
        </p:nvSpPr>
        <p:spPr>
          <a:xfrm rot="5400000" flipV="1">
            <a:off x="7554353" y="309490"/>
            <a:ext cx="1892949" cy="1294228"/>
          </a:xfrm>
          <a:prstGeom prst="triangle">
            <a:avLst>
              <a:gd name="adj" fmla="val 51323"/>
            </a:avLst>
          </a:prstGeom>
          <a:gradFill flip="none" rotWithShape="1">
            <a:gsLst>
              <a:gs pos="0">
                <a:schemeClr val="accent1">
                  <a:shade val="30000"/>
                  <a:satMod val="155000"/>
                  <a:alpha val="100000"/>
                </a:schemeClr>
              </a:gs>
              <a:gs pos="60000">
                <a:schemeClr val="accent1">
                  <a:satMod val="160000"/>
                  <a:alpha val="100000"/>
                </a:schemeClr>
              </a:gs>
              <a:gs pos="100000">
                <a:schemeClr val="accent1">
                  <a:tint val="70000"/>
                  <a:satMod val="200000"/>
                  <a:alpha val="100000"/>
                </a:schemeClr>
              </a:gs>
            </a:gsLst>
            <a:lin ang="155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55632" y="6477000"/>
            <a:ext cx="2133600" cy="304800"/>
          </a:xfrm>
        </p:spPr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19376" y="6480969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51056" y="809624"/>
            <a:ext cx="502920" cy="300831"/>
          </a:xfrm>
        </p:spPr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  <p:cxnSp>
        <p:nvCxnSpPr>
          <p:cNvPr id="11" name="Straight Connector 10"/>
          <p:cNvCxnSpPr/>
          <p:nvPr/>
        </p:nvCxnSpPr>
        <p:spPr>
          <a:xfrm rot="10800000">
            <a:off x="6468794" y="9381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9"/>
          <p:cNvCxnSpPr/>
          <p:nvPr/>
        </p:nvCxnSpPr>
        <p:spPr>
          <a:xfrm flipV="1"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71464"/>
            <a:ext cx="7239000" cy="1362075"/>
          </a:xfrm>
        </p:spPr>
        <p:txBody>
          <a:bodyPr anchor="ctr"/>
          <a:lstStyle>
            <a:lvl1pPr marL="0" algn="l">
              <a:buNone/>
              <a:defRPr sz="3600" b="1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1000" y="1633536"/>
            <a:ext cx="3886200" cy="2286000"/>
          </a:xfrm>
        </p:spPr>
        <p:txBody>
          <a:bodyPr anchor="t"/>
          <a:lstStyle>
            <a:lvl1pPr marL="54864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marL="0" algn="l"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722437"/>
            <a:ext cx="4038600" cy="4525963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0056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8198" y="290732"/>
            <a:ext cx="1066800" cy="6153912"/>
          </a:xfrm>
        </p:spPr>
        <p:txBody>
          <a:bodyPr vert="vert270" anchor="b"/>
          <a:lstStyle>
            <a:lvl1pPr marL="0" algn="ctr">
              <a:defRPr sz="3300" b="1">
                <a:ln w="6350">
                  <a:solidFill>
                    <a:schemeClr val="tx1"/>
                  </a:solidFill>
                </a:ln>
                <a:solidFill>
                  <a:schemeClr val="tx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5006" y="290732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1365006" y="3427124"/>
            <a:ext cx="581024" cy="3017520"/>
          </a:xfrm>
          <a:solidFill>
            <a:schemeClr val="bg1"/>
          </a:solidFill>
          <a:ln w="12700">
            <a:noFill/>
          </a:ln>
        </p:spPr>
        <p:txBody>
          <a:bodyPr vert="vert270" anchor="ctr"/>
          <a:lstStyle>
            <a:lvl1pPr marL="0" indent="0" algn="ctr">
              <a:buNone/>
              <a:defRPr sz="16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2022230" y="290732"/>
            <a:ext cx="6858000" cy="301752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2022230" y="3427124"/>
            <a:ext cx="6858000" cy="301752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0552" cy="301752"/>
          </a:xfrm>
        </p:spPr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57200" y="6480969"/>
            <a:ext cx="4261104" cy="301752"/>
          </a:xfrm>
        </p:spPr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7589520" y="6483096"/>
            <a:ext cx="502920" cy="301752"/>
          </a:xfrm>
        </p:spPr>
        <p:txBody>
          <a:bodyPr/>
          <a:lstStyle>
            <a:lvl1pPr algn="ctr">
              <a:defRPr/>
            </a:lvl1pPr>
          </a:lstStyle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791456" y="6480969"/>
            <a:ext cx="2133600" cy="301752"/>
          </a:xfrm>
        </p:spPr>
        <p:txBody>
          <a:bodyPr/>
          <a:lstStyle/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57200" y="6481890"/>
            <a:ext cx="4260056" cy="300831"/>
          </a:xfr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7589520" y="6480969"/>
            <a:ext cx="502920" cy="301752"/>
          </a:xfrm>
        </p:spPr>
        <p:txBody>
          <a:bodyPr/>
          <a:lstStyle/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367664"/>
            <a:ext cx="914400" cy="5943600"/>
          </a:xfrm>
        </p:spPr>
        <p:txBody>
          <a:bodyPr vert="vert270" anchor="b"/>
          <a:lstStyle>
            <a:lvl1pPr marL="0" marR="18288" algn="r">
              <a:spcBef>
                <a:spcPts val="0"/>
              </a:spcBef>
              <a:buNone/>
              <a:defRPr sz="29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135856" y="367664"/>
            <a:ext cx="2438400" cy="5943600"/>
          </a:xfrm>
        </p:spPr>
        <p:txBody>
          <a:bodyPr anchor="t"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651250" y="320040"/>
            <a:ext cx="5276088" cy="5989320"/>
          </a:xfrm>
        </p:spPr>
        <p:txBody>
          <a:bodyPr/>
          <a:lstStyle>
            <a:lvl1pPr>
              <a:spcBef>
                <a:spcPts val="0"/>
              </a:spcBef>
              <a:defRPr sz="30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278976" y="6556248"/>
            <a:ext cx="2133600" cy="301752"/>
          </a:xfrm>
        </p:spPr>
        <p:txBody>
          <a:bodyPr/>
          <a:lstStyle>
            <a:lvl1pPr>
              <a:defRPr sz="900"/>
            </a:lvl1pPr>
          </a:lstStyle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35856" y="6556248"/>
            <a:ext cx="5143120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410576" y="6556248"/>
            <a:ext cx="502920" cy="301752"/>
          </a:xfrm>
        </p:spPr>
        <p:txBody>
          <a:bodyPr/>
          <a:lstStyle>
            <a:lvl1pPr>
              <a:defRPr sz="900"/>
            </a:lvl1pPr>
          </a:lstStyle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150896"/>
            <a:ext cx="914400" cy="6400800"/>
          </a:xfrm>
        </p:spPr>
        <p:txBody>
          <a:bodyPr vert="vert270" anchor="b"/>
          <a:lstStyle>
            <a:lvl1pPr marL="0" algn="l">
              <a:buNone/>
              <a:defRPr sz="3000" b="0"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138237" y="373966"/>
            <a:ext cx="7333488" cy="5486400"/>
          </a:xfrm>
          <a:solidFill>
            <a:schemeClr val="bg2">
              <a:shade val="5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5867400"/>
            <a:ext cx="7333488" cy="685800"/>
          </a:xfrm>
          <a:solidFill>
            <a:schemeClr val="accent1">
              <a:alpha val="15000"/>
            </a:schemeClr>
          </a:solidFill>
          <a:ln>
            <a:solidFill>
              <a:schemeClr val="accent1"/>
            </a:solidFill>
            <a:miter lim="800000"/>
          </a:ln>
        </p:spPr>
        <p:txBody>
          <a:bodyPr/>
          <a:lstStyle>
            <a:lvl1pPr marL="0" indent="0">
              <a:spcBef>
                <a:spcPts val="0"/>
              </a:spcBef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108192" y="6556248"/>
            <a:ext cx="2103120" cy="301752"/>
          </a:xfrm>
        </p:spPr>
        <p:txBody>
          <a:bodyPr/>
          <a:lstStyle>
            <a:lvl1pPr>
              <a:defRPr sz="900"/>
            </a:lvl1pPr>
          </a:lstStyle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170432" y="6557169"/>
            <a:ext cx="4948072" cy="301752"/>
          </a:xfrm>
        </p:spPr>
        <p:txBody>
          <a:bodyPr/>
          <a:lstStyle>
            <a:lvl1pPr>
              <a:defRPr sz="9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217192" y="6556248"/>
            <a:ext cx="365760" cy="301752"/>
          </a:xfrm>
        </p:spPr>
        <p:txBody>
          <a:bodyPr/>
          <a:lstStyle>
            <a:lvl1pPr algn="ctr">
              <a:defRPr sz="900"/>
            </a:lvl1pPr>
          </a:lstStyle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ight Triangle 10"/>
          <p:cNvSpPr/>
          <p:nvPr/>
        </p:nvSpPr>
        <p:spPr>
          <a:xfrm>
            <a:off x="7034" y="14068"/>
            <a:ext cx="9129932" cy="6836899"/>
          </a:xfrm>
          <a:prstGeom prst="rtTriangle">
            <a:avLst/>
          </a:prstGeom>
          <a:gradFill flip="none" rotWithShape="1">
            <a:gsLst>
              <a:gs pos="0">
                <a:schemeClr val="tx2">
                  <a:alpha val="10000"/>
                </a:schemeClr>
              </a:gs>
              <a:gs pos="70000">
                <a:schemeClr val="tx2">
                  <a:alpha val="8000"/>
                </a:schemeClr>
              </a:gs>
              <a:gs pos="100000">
                <a:schemeClr val="tx2">
                  <a:alpha val="1000"/>
                </a:schemeClr>
              </a:gs>
            </a:gsLst>
            <a:lin ang="8000000" scaled="1"/>
            <a:tileRect/>
          </a:gra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0" y="7034"/>
            <a:ext cx="9136966" cy="6843933"/>
          </a:xfrm>
          <a:prstGeom prst="line">
            <a:avLst/>
          </a:prstGeom>
          <a:noFill/>
          <a:ln w="5000" cap="rnd" cmpd="sng" algn="ctr">
            <a:solidFill>
              <a:schemeClr val="bg2">
                <a:tint val="55000"/>
                <a:satMod val="200000"/>
                <a:alpha val="3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 rot="10800000" flipV="1">
            <a:off x="6468794" y="4948410"/>
            <a:ext cx="2672861" cy="1900210"/>
          </a:xfrm>
          <a:prstGeom prst="line">
            <a:avLst/>
          </a:prstGeom>
          <a:noFill/>
          <a:ln w="6000" cap="rnd" cmpd="sng" algn="ctr">
            <a:solidFill>
              <a:schemeClr val="bg2">
                <a:tint val="50000"/>
                <a:satMod val="200000"/>
                <a:alpha val="45000"/>
              </a:schemeClr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67494"/>
            <a:ext cx="8229600" cy="1399032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882808"/>
            <a:ext cx="8229600" cy="4572000"/>
          </a:xfrm>
          <a:prstGeom prst="rect">
            <a:avLst/>
          </a:prstGeom>
        </p:spPr>
        <p:txBody>
          <a:bodyPr vert="horz" anchor="t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4791456" y="6480969"/>
            <a:ext cx="2133600" cy="301752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 b="0">
                <a:solidFill>
                  <a:schemeClr val="tx1"/>
                </a:solidFill>
              </a:defRPr>
            </a:lvl1pPr>
          </a:lstStyle>
          <a:p>
            <a:fld id="{EA7BC693-8551-4775-9C16-5B5138AADD33}" type="datetimeFigureOut">
              <a:rPr lang="en-US" smtClean="0"/>
              <a:t>2/9/2015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457200" y="6481890"/>
            <a:ext cx="4260056" cy="300831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</a:lstStyle>
          <a:p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7589520" y="6480969"/>
            <a:ext cx="502920" cy="301752"/>
          </a:xfrm>
          <a:prstGeom prst="rect">
            <a:avLst/>
          </a:prstGeom>
        </p:spPr>
        <p:txBody>
          <a:bodyPr vert="horz" anchor="b"/>
          <a:lstStyle>
            <a:lvl1pPr algn="ctr" eaLnBrk="1" latinLnBrk="0" hangingPunct="1">
              <a:defRPr kumimoji="0" sz="1200">
                <a:solidFill>
                  <a:schemeClr val="tx1"/>
                </a:solidFill>
              </a:defRPr>
            </a:lvl1pPr>
          </a:lstStyle>
          <a:p>
            <a:fld id="{A45D8554-8F32-4C2A-865F-241E2B8D7597}" type="slidenum">
              <a:rPr lang="en-US" smtClean="0"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marL="484632" algn="l" rtl="0" eaLnBrk="1" latinLnBrk="0" hangingPunct="1">
        <a:spcBef>
          <a:spcPct val="0"/>
        </a:spcBef>
        <a:buNone/>
        <a:defRPr kumimoji="0" sz="4200" kern="1200">
          <a:ln w="6350">
            <a:solidFill>
              <a:schemeClr val="accent1">
                <a:shade val="43000"/>
              </a:schemeClr>
            </a:solidFill>
          </a:ln>
          <a:solidFill>
            <a:schemeClr val="accent1">
              <a:tint val="83000"/>
              <a:satMod val="150000"/>
            </a:schemeClr>
          </a:solidFill>
          <a:effectLst>
            <a:outerShdw blurRad="26000" dist="26000" dir="14500000" algn="tl" rotWithShape="0">
              <a:srgbClr val="000000">
                <a:alpha val="40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448056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822960" indent="-285750" algn="l" rtl="0" eaLnBrk="1" latinLnBrk="0" hangingPunct="1">
        <a:spcBef>
          <a:spcPct val="20000"/>
        </a:spcBef>
        <a:buClr>
          <a:schemeClr val="accent1"/>
        </a:buClr>
        <a:buSzPct val="95000"/>
        <a:buFont typeface="Verdana"/>
        <a:buChar char="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106424" indent="-228600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10312" algn="l" rtl="0" eaLnBrk="1" latinLnBrk="0" hangingPunct="1">
        <a:spcBef>
          <a:spcPct val="20000"/>
        </a:spcBef>
        <a:buClr>
          <a:schemeClr val="accent1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6002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084832" indent="-210312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14600" indent="-182880" algn="l" rtl="0" eaLnBrk="1" latinLnBrk="0" hangingPunct="1">
        <a:spcBef>
          <a:spcPct val="20000"/>
        </a:spcBef>
        <a:buClr>
          <a:schemeClr val="accent1">
            <a:tint val="75000"/>
          </a:schemeClr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Cómo</a:t>
            </a:r>
            <a:r>
              <a:rPr lang="en-US" dirty="0" smtClean="0"/>
              <a:t> </a:t>
            </a:r>
            <a:r>
              <a:rPr lang="en-US" dirty="0" err="1" smtClean="0"/>
              <a:t>ser</a:t>
            </a:r>
            <a:r>
              <a:rPr lang="en-US" dirty="0" smtClean="0"/>
              <a:t> un </a:t>
            </a:r>
            <a:r>
              <a:rPr lang="en-US" dirty="0" err="1" smtClean="0"/>
              <a:t>buen</a:t>
            </a:r>
            <a:r>
              <a:rPr lang="en-US" dirty="0" smtClean="0"/>
              <a:t> </a:t>
            </a:r>
            <a:r>
              <a:rPr lang="en-US" dirty="0" err="1" smtClean="0"/>
              <a:t>turista</a:t>
            </a:r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801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Talking about making travel plans…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La </a:t>
            </a:r>
            <a:r>
              <a:rPr lang="en-US" dirty="0" err="1" smtClean="0"/>
              <a:t>agencia</a:t>
            </a:r>
            <a:r>
              <a:rPr lang="en-US" dirty="0" smtClean="0"/>
              <a:t> de </a:t>
            </a:r>
            <a:r>
              <a:rPr lang="en-US" dirty="0" err="1" smtClean="0"/>
              <a:t>viajes</a:t>
            </a:r>
            <a:r>
              <a:rPr lang="en-US" dirty="0" smtClean="0"/>
              <a:t>: the travel agency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agente</a:t>
            </a:r>
            <a:r>
              <a:rPr lang="en-US" dirty="0" smtClean="0"/>
              <a:t> de </a:t>
            </a:r>
            <a:r>
              <a:rPr lang="en-US" dirty="0" err="1" smtClean="0"/>
              <a:t>viajes</a:t>
            </a:r>
            <a:r>
              <a:rPr lang="en-US" dirty="0" smtClean="0"/>
              <a:t>: the travel agent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equipaje</a:t>
            </a:r>
            <a:r>
              <a:rPr lang="en-US" dirty="0" smtClean="0"/>
              <a:t>: the luggage</a:t>
            </a:r>
          </a:p>
          <a:p>
            <a:r>
              <a:rPr lang="en-US" dirty="0" err="1" smtClean="0"/>
              <a:t>Extranjero</a:t>
            </a:r>
            <a:r>
              <a:rPr lang="en-US" dirty="0" smtClean="0"/>
              <a:t>(a): foreign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un </a:t>
            </a:r>
            <a:r>
              <a:rPr lang="en-US" dirty="0" err="1" smtClean="0"/>
              <a:t>viaje</a:t>
            </a:r>
            <a:r>
              <a:rPr lang="en-US" dirty="0" smtClean="0"/>
              <a:t>: to take a trip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la </a:t>
            </a:r>
            <a:r>
              <a:rPr lang="en-US" dirty="0" err="1" smtClean="0"/>
              <a:t>maleta</a:t>
            </a:r>
            <a:r>
              <a:rPr lang="en-US" dirty="0" smtClean="0"/>
              <a:t>: to pack the suitcase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pasaporte</a:t>
            </a:r>
            <a:r>
              <a:rPr lang="en-US" dirty="0" smtClean="0"/>
              <a:t>: the passport</a:t>
            </a:r>
          </a:p>
          <a:p>
            <a:r>
              <a:rPr lang="en-US" dirty="0" err="1" smtClean="0"/>
              <a:t>Planear</a:t>
            </a:r>
            <a:r>
              <a:rPr lang="en-US" dirty="0" smtClean="0"/>
              <a:t>: to plan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reservación</a:t>
            </a:r>
            <a:r>
              <a:rPr lang="en-US" dirty="0" smtClean="0"/>
              <a:t>: the reservation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tarjeta</a:t>
            </a:r>
            <a:r>
              <a:rPr lang="en-US" dirty="0" smtClean="0"/>
              <a:t> de </a:t>
            </a:r>
            <a:r>
              <a:rPr lang="en-US" dirty="0" err="1" smtClean="0"/>
              <a:t>embarque</a:t>
            </a:r>
            <a:r>
              <a:rPr lang="en-US" dirty="0" smtClean="0"/>
              <a:t>: the boarding pass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turista</a:t>
            </a:r>
            <a:r>
              <a:rPr lang="en-US" dirty="0" smtClean="0"/>
              <a:t>: the tourist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0909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talk about airports…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Abordar</a:t>
            </a:r>
            <a:r>
              <a:rPr lang="en-US" dirty="0" smtClean="0"/>
              <a:t>: to board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aduana</a:t>
            </a:r>
            <a:r>
              <a:rPr lang="en-US" dirty="0" smtClean="0"/>
              <a:t>: customs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aduanero</a:t>
            </a:r>
            <a:r>
              <a:rPr lang="en-US" dirty="0" smtClean="0"/>
              <a:t>/la </a:t>
            </a:r>
            <a:r>
              <a:rPr lang="en-US" dirty="0" err="1" smtClean="0"/>
              <a:t>aduanera</a:t>
            </a:r>
            <a:r>
              <a:rPr lang="en-US" dirty="0" smtClean="0"/>
              <a:t>: the customs officer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aeropuerto</a:t>
            </a:r>
            <a:r>
              <a:rPr lang="en-US" dirty="0" smtClean="0"/>
              <a:t>: the airport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anuncio</a:t>
            </a:r>
            <a:r>
              <a:rPr lang="en-US" dirty="0" smtClean="0"/>
              <a:t>: the announcement</a:t>
            </a:r>
          </a:p>
          <a:p>
            <a:r>
              <a:rPr lang="en-US" dirty="0" smtClean="0"/>
              <a:t>Con </a:t>
            </a:r>
            <a:r>
              <a:rPr lang="en-US" dirty="0" err="1" smtClean="0"/>
              <a:t>destino</a:t>
            </a:r>
            <a:r>
              <a:rPr lang="en-US" dirty="0" smtClean="0"/>
              <a:t> a: going to </a:t>
            </a:r>
          </a:p>
          <a:p>
            <a:r>
              <a:rPr lang="en-US" dirty="0" smtClean="0"/>
              <a:t>De </a:t>
            </a:r>
            <a:r>
              <a:rPr lang="en-US" dirty="0" err="1" smtClean="0"/>
              <a:t>ida</a:t>
            </a:r>
            <a:r>
              <a:rPr lang="en-US" dirty="0" smtClean="0"/>
              <a:t> y </a:t>
            </a:r>
            <a:r>
              <a:rPr lang="en-US" dirty="0" err="1" smtClean="0"/>
              <a:t>vuelta</a:t>
            </a:r>
            <a:r>
              <a:rPr lang="en-US" dirty="0" smtClean="0"/>
              <a:t>: round trip</a:t>
            </a:r>
          </a:p>
          <a:p>
            <a:r>
              <a:rPr lang="en-US" dirty="0" err="1" smtClean="0"/>
              <a:t>Directo</a:t>
            </a:r>
            <a:r>
              <a:rPr lang="en-US" dirty="0" smtClean="0"/>
              <a:t>(a): direct</a:t>
            </a:r>
          </a:p>
          <a:p>
            <a:r>
              <a:rPr lang="en-US" dirty="0" err="1" smtClean="0"/>
              <a:t>Durar</a:t>
            </a:r>
            <a:r>
              <a:rPr lang="en-US" dirty="0" smtClean="0"/>
              <a:t>: to last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empleado</a:t>
            </a:r>
            <a:r>
              <a:rPr lang="en-US" dirty="0" smtClean="0"/>
              <a:t>/la </a:t>
            </a:r>
            <a:r>
              <a:rPr lang="en-US" dirty="0" err="1" smtClean="0"/>
              <a:t>empleada</a:t>
            </a:r>
            <a:r>
              <a:rPr lang="en-US" dirty="0" smtClean="0"/>
              <a:t>: the employee</a:t>
            </a:r>
          </a:p>
        </p:txBody>
      </p:sp>
    </p:spTree>
    <p:extLst>
      <p:ext uri="{BB962C8B-B14F-4D97-AF65-F5344CB8AC3E}">
        <p14:creationId xmlns:p14="http://schemas.microsoft.com/office/powerpoint/2010/main" val="1178573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err="1" smtClean="0"/>
              <a:t>Facturar</a:t>
            </a:r>
            <a:r>
              <a:rPr lang="en-US" dirty="0" smtClean="0"/>
              <a:t>: to check (luggage)</a:t>
            </a:r>
          </a:p>
          <a:p>
            <a:r>
              <a:rPr lang="en-US" dirty="0" err="1" smtClean="0"/>
              <a:t>Hacer</a:t>
            </a:r>
            <a:r>
              <a:rPr lang="en-US" dirty="0" smtClean="0"/>
              <a:t> </a:t>
            </a:r>
            <a:r>
              <a:rPr lang="en-US" dirty="0" err="1" smtClean="0"/>
              <a:t>escala</a:t>
            </a:r>
            <a:r>
              <a:rPr lang="en-US" dirty="0" smtClean="0"/>
              <a:t>: to stop over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inspección</a:t>
            </a:r>
            <a:r>
              <a:rPr lang="en-US" dirty="0" smtClean="0"/>
              <a:t>: the inspection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línea</a:t>
            </a:r>
            <a:r>
              <a:rPr lang="en-US" dirty="0" smtClean="0"/>
              <a:t> </a:t>
            </a:r>
            <a:r>
              <a:rPr lang="en-US" dirty="0" err="1" smtClean="0"/>
              <a:t>aérea</a:t>
            </a:r>
            <a:r>
              <a:rPr lang="en-US" dirty="0" smtClean="0"/>
              <a:t>: the airline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llegada</a:t>
            </a:r>
            <a:r>
              <a:rPr lang="en-US" dirty="0" smtClean="0"/>
              <a:t>: the arrival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pasajero</a:t>
            </a:r>
            <a:r>
              <a:rPr lang="en-US" dirty="0" smtClean="0"/>
              <a:t>/la </a:t>
            </a:r>
            <a:r>
              <a:rPr lang="en-US" dirty="0" err="1" smtClean="0"/>
              <a:t>pasajera</a:t>
            </a:r>
            <a:r>
              <a:rPr lang="en-US" dirty="0" smtClean="0"/>
              <a:t>: the passenger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pasillo</a:t>
            </a:r>
            <a:r>
              <a:rPr lang="en-US" dirty="0" smtClean="0"/>
              <a:t>: the aisle</a:t>
            </a:r>
          </a:p>
          <a:p>
            <a:r>
              <a:rPr lang="en-US" dirty="0" smtClean="0"/>
              <a:t>El/la </a:t>
            </a:r>
            <a:r>
              <a:rPr lang="en-US" dirty="0" err="1" smtClean="0"/>
              <a:t>piloto</a:t>
            </a:r>
            <a:r>
              <a:rPr lang="en-US" dirty="0" smtClean="0"/>
              <a:t>: the pilot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puerta</a:t>
            </a:r>
            <a:r>
              <a:rPr lang="en-US" dirty="0" smtClean="0"/>
              <a:t> de </a:t>
            </a:r>
            <a:r>
              <a:rPr lang="en-US" dirty="0" err="1" smtClean="0"/>
              <a:t>embarque</a:t>
            </a:r>
            <a:r>
              <a:rPr lang="en-US" dirty="0" smtClean="0"/>
              <a:t>: the departure gate</a:t>
            </a:r>
          </a:p>
          <a:p>
            <a:r>
              <a:rPr lang="en-US" dirty="0" smtClean="0"/>
              <a:t>Registrar: to inspect/to search (luggage)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4178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 </a:t>
            </a:r>
            <a:r>
              <a:rPr lang="en-US" dirty="0" err="1" smtClean="0"/>
              <a:t>retraso</a:t>
            </a:r>
            <a:r>
              <a:rPr lang="en-US" dirty="0" smtClean="0"/>
              <a:t>: the delay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salida</a:t>
            </a:r>
            <a:r>
              <a:rPr lang="en-US" dirty="0" smtClean="0"/>
              <a:t>: the departure</a:t>
            </a:r>
          </a:p>
          <a:p>
            <a:r>
              <a:rPr lang="en-US" dirty="0" smtClean="0"/>
              <a:t>La </a:t>
            </a:r>
            <a:r>
              <a:rPr lang="en-US" dirty="0" err="1" smtClean="0"/>
              <a:t>ventanilla</a:t>
            </a:r>
            <a:r>
              <a:rPr lang="en-US" dirty="0" smtClean="0"/>
              <a:t>: the (airplane) window</a:t>
            </a:r>
          </a:p>
          <a:p>
            <a:r>
              <a:rPr lang="en-US" dirty="0" smtClean="0"/>
              <a:t>El </a:t>
            </a:r>
            <a:r>
              <a:rPr lang="en-US" dirty="0" err="1" smtClean="0"/>
              <a:t>vuelo</a:t>
            </a:r>
            <a:r>
              <a:rPr lang="en-US" dirty="0" smtClean="0"/>
              <a:t>: the flight </a:t>
            </a:r>
          </a:p>
        </p:txBody>
      </p:sp>
    </p:spTree>
    <p:extLst>
      <p:ext uri="{BB962C8B-B14F-4D97-AF65-F5344CB8AC3E}">
        <p14:creationId xmlns:p14="http://schemas.microsoft.com/office/powerpoint/2010/main" val="29545923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Other useful expressions…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Abierto</a:t>
            </a:r>
            <a:r>
              <a:rPr lang="en-US" dirty="0" smtClean="0"/>
              <a:t>(a): open</a:t>
            </a:r>
          </a:p>
          <a:p>
            <a:r>
              <a:rPr lang="en-US" dirty="0" err="1" smtClean="0"/>
              <a:t>Bienvenido</a:t>
            </a:r>
            <a:r>
              <a:rPr lang="en-US" dirty="0" smtClean="0"/>
              <a:t>(a): welcome</a:t>
            </a:r>
          </a:p>
          <a:p>
            <a:r>
              <a:rPr lang="en-US" dirty="0" err="1" smtClean="0"/>
              <a:t>Cerrado</a:t>
            </a:r>
            <a:r>
              <a:rPr lang="en-US" dirty="0" smtClean="0"/>
              <a:t>(a): closed</a:t>
            </a:r>
          </a:p>
          <a:p>
            <a:r>
              <a:rPr lang="en-US" dirty="0" err="1" smtClean="0"/>
              <a:t>Insistir</a:t>
            </a:r>
            <a:r>
              <a:rPr lang="en-US" dirty="0" smtClean="0"/>
              <a:t> en: to insist</a:t>
            </a:r>
          </a:p>
          <a:p>
            <a:r>
              <a:rPr lang="en-US" dirty="0" err="1" smtClean="0"/>
              <a:t>Listo</a:t>
            </a:r>
            <a:r>
              <a:rPr lang="en-US" dirty="0" smtClean="0"/>
              <a:t>(a): ready</a:t>
            </a:r>
          </a:p>
          <a:p>
            <a:r>
              <a:rPr lang="en-US" dirty="0" err="1" smtClean="0"/>
              <a:t>Sugerir</a:t>
            </a:r>
            <a:r>
              <a:rPr lang="en-US" dirty="0" smtClean="0"/>
              <a:t>: to suggest</a:t>
            </a:r>
          </a:p>
          <a:p>
            <a:r>
              <a:rPr lang="en-US" dirty="0" err="1" smtClean="0"/>
              <a:t>Tener</a:t>
            </a:r>
            <a:r>
              <a:rPr lang="en-US" dirty="0" smtClean="0"/>
              <a:t> </a:t>
            </a:r>
            <a:r>
              <a:rPr lang="en-US" dirty="0" err="1" smtClean="0"/>
              <a:t>paciencia</a:t>
            </a:r>
            <a:r>
              <a:rPr lang="en-US" dirty="0" smtClean="0"/>
              <a:t>: to be patient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2763725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Verve">
  <a:themeElements>
    <a:clrScheme name="Waveform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Ver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Verve">
      <a:fillStyleLst>
        <a:solidFill>
          <a:schemeClr val="phClr"/>
        </a:solidFill>
        <a:gradFill rotWithShape="1">
          <a:gsLst>
            <a:gs pos="0">
              <a:schemeClr val="phClr">
                <a:tint val="10000"/>
                <a:satMod val="300000"/>
              </a:schemeClr>
            </a:gs>
            <a:gs pos="34000">
              <a:schemeClr val="phClr">
                <a:tint val="13500"/>
                <a:satMod val="250000"/>
              </a:schemeClr>
            </a:gs>
            <a:gs pos="100000">
              <a:schemeClr val="phClr">
                <a:tint val="60000"/>
                <a:satMod val="200000"/>
              </a:schemeClr>
            </a:gs>
          </a:gsLst>
          <a:path path="circle">
            <a:fillToRect l="50000" t="155000" r="50000" b="-55000"/>
          </a:path>
        </a:gradFill>
        <a:gradFill rotWithShape="1">
          <a:gsLst>
            <a:gs pos="0">
              <a:schemeClr val="phClr">
                <a:tint val="60000"/>
                <a:satMod val="160000"/>
              </a:schemeClr>
            </a:gs>
            <a:gs pos="46000">
              <a:schemeClr val="phClr">
                <a:tint val="86000"/>
                <a:satMod val="160000"/>
              </a:schemeClr>
            </a:gs>
            <a:gs pos="100000">
              <a:schemeClr val="phClr">
                <a:shade val="40000"/>
                <a:satMod val="160000"/>
              </a:schemeClr>
            </a:gs>
          </a:gsLst>
          <a:path path="circle">
            <a:fillToRect l="50000" t="155000" r="50000" b="-55000"/>
          </a:path>
        </a:gradFill>
      </a:fillStyleLst>
      <a:lnStyleLst>
        <a:ln w="9525" cap="flat" cmpd="sng" algn="ctr">
          <a:solidFill>
            <a:schemeClr val="phClr">
              <a:satMod val="12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147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50800" dist="38100" dir="14700000" algn="t" rotWithShape="0">
              <a:srgbClr val="000000">
                <a:alpha val="6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3600000"/>
            </a:lightRig>
          </a:scene3d>
          <a:sp3d prstMaterial="plastic">
            <a:bevelT w="127000" h="38200" prst="relaxedInset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8000"/>
                <a:satMod val="230000"/>
              </a:schemeClr>
            </a:gs>
            <a:gs pos="60000">
              <a:schemeClr val="phClr">
                <a:shade val="92000"/>
                <a:satMod val="230000"/>
              </a:schemeClr>
            </a:gs>
            <a:gs pos="100000">
              <a:schemeClr val="phClr">
                <a:tint val="85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1200"/>
                <a:satMod val="150000"/>
              </a:schemeClr>
              <a:schemeClr val="phClr">
                <a:tint val="90000"/>
                <a:satMod val="150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Verve</Template>
  <TotalTime>777</TotalTime>
  <Words>250</Words>
  <Application>Microsoft Office PowerPoint</Application>
  <PresentationFormat>On-screen Show (4:3)</PresentationFormat>
  <Paragraphs>46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Verve</vt:lpstr>
      <vt:lpstr>Cómo ser un buen turista…</vt:lpstr>
      <vt:lpstr>Talking about making travel plans…</vt:lpstr>
      <vt:lpstr>To talk about airports…</vt:lpstr>
      <vt:lpstr>PowerPoint Presentation</vt:lpstr>
      <vt:lpstr>PowerPoint Presentation</vt:lpstr>
      <vt:lpstr>Other useful expressions…</vt:lpstr>
    </vt:vector>
  </TitlesOfParts>
  <Company>Aurora Public Schools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Cómo ser un buen turista…</dc:title>
  <dc:creator>Lauren Houser</dc:creator>
  <cp:lastModifiedBy>Lauren Houser</cp:lastModifiedBy>
  <cp:revision>6</cp:revision>
  <dcterms:created xsi:type="dcterms:W3CDTF">2015-01-27T13:48:28Z</dcterms:created>
  <dcterms:modified xsi:type="dcterms:W3CDTF">2015-02-09T23:40:19Z</dcterms:modified>
</cp:coreProperties>
</file>