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8068-11AF-446E-8607-7FE4AD626BA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499-3841-4152-A5F6-FF8413259B94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8068-11AF-446E-8607-7FE4AD626BA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499-3841-4152-A5F6-FF8413259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8068-11AF-446E-8607-7FE4AD626BA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499-3841-4152-A5F6-FF8413259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8068-11AF-446E-8607-7FE4AD626BA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499-3841-4152-A5F6-FF8413259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8068-11AF-446E-8607-7FE4AD626BA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499-3841-4152-A5F6-FF8413259B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8068-11AF-446E-8607-7FE4AD626BA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499-3841-4152-A5F6-FF8413259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8068-11AF-446E-8607-7FE4AD626BA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499-3841-4152-A5F6-FF8413259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8068-11AF-446E-8607-7FE4AD626BA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499-3841-4152-A5F6-FF8413259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8068-11AF-446E-8607-7FE4AD626BA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499-3841-4152-A5F6-FF8413259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8068-11AF-446E-8607-7FE4AD626BA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499-3841-4152-A5F6-FF8413259B94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8068-11AF-446E-8607-7FE4AD626BA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E499-3841-4152-A5F6-FF8413259B94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84B8068-11AF-446E-8607-7FE4AD626BA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F20E499-3841-4152-A5F6-FF8413259B9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Affirmative </a:t>
            </a:r>
            <a:r>
              <a:rPr lang="en-US" dirty="0" err="1" smtClean="0"/>
              <a:t>Tú</a:t>
            </a:r>
            <a:r>
              <a:rPr lang="en-US" dirty="0" smtClean="0"/>
              <a:t> Commands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5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Difference between present tense and the affirmative </a:t>
            </a:r>
            <a:r>
              <a:rPr lang="en-US" sz="3600" dirty="0" err="1" smtClean="0"/>
              <a:t>tú</a:t>
            </a:r>
            <a:r>
              <a:rPr lang="en-US" sz="3600" dirty="0" smtClean="0"/>
              <a:t> command:</a:t>
            </a:r>
          </a:p>
          <a:p>
            <a:pPr lvl="1"/>
            <a:r>
              <a:rPr lang="en-US" sz="3600" dirty="0" smtClean="0"/>
              <a:t>Present tense: describes an action that is taking place in the present tense</a:t>
            </a:r>
          </a:p>
          <a:p>
            <a:pPr lvl="1"/>
            <a:r>
              <a:rPr lang="en-US" sz="3600" dirty="0"/>
              <a:t>A</a:t>
            </a:r>
            <a:r>
              <a:rPr lang="en-US" sz="3600" dirty="0" smtClean="0"/>
              <a:t>ffirmative </a:t>
            </a:r>
            <a:r>
              <a:rPr lang="en-US" sz="3600" dirty="0" err="1" smtClean="0"/>
              <a:t>tú</a:t>
            </a:r>
            <a:r>
              <a:rPr lang="en-US" sz="3600" dirty="0" smtClean="0"/>
              <a:t> command : tells one person to do something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67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You form an affirmative </a:t>
            </a:r>
            <a:r>
              <a:rPr lang="en-US" sz="4000" dirty="0" err="1" smtClean="0"/>
              <a:t>tú</a:t>
            </a:r>
            <a:r>
              <a:rPr lang="en-US" sz="4000" dirty="0" smtClean="0"/>
              <a:t> command by taking the third person singular conjugation of the verb:</a:t>
            </a:r>
          </a:p>
          <a:p>
            <a:pPr lvl="1"/>
            <a:r>
              <a:rPr lang="en-US" sz="4000" dirty="0" smtClean="0"/>
              <a:t>AR</a:t>
            </a:r>
            <a:r>
              <a:rPr lang="en-US" sz="4000" dirty="0" smtClean="0">
                <a:sym typeface="Wingdings" pitchFamily="2" charset="2"/>
              </a:rPr>
              <a:t> a</a:t>
            </a:r>
          </a:p>
          <a:p>
            <a:pPr lvl="1"/>
            <a:r>
              <a:rPr lang="en-US" sz="4000" dirty="0" smtClean="0">
                <a:sym typeface="Wingdings" pitchFamily="2" charset="2"/>
              </a:rPr>
              <a:t>ER/IR e</a:t>
            </a:r>
          </a:p>
          <a:p>
            <a:pPr lvl="2"/>
            <a:r>
              <a:rPr lang="en-US" sz="4000" dirty="0" smtClean="0">
                <a:sym typeface="Wingdings" pitchFamily="2" charset="2"/>
              </a:rPr>
              <a:t>EX: Susie, speak= Susie, </a:t>
            </a:r>
            <a:r>
              <a:rPr lang="en-US" sz="4000" dirty="0" err="1" smtClean="0">
                <a:sym typeface="Wingdings" pitchFamily="2" charset="2"/>
              </a:rPr>
              <a:t>habla</a:t>
            </a:r>
            <a:endParaRPr lang="en-US" sz="40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2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1.) translate your verb into the </a:t>
            </a:r>
            <a:r>
              <a:rPr lang="en-US" sz="2800" dirty="0"/>
              <a:t>S</a:t>
            </a:r>
            <a:r>
              <a:rPr lang="en-US" sz="2800" dirty="0" smtClean="0"/>
              <a:t>panish infinitive </a:t>
            </a:r>
          </a:p>
          <a:p>
            <a:r>
              <a:rPr lang="en-US" sz="2800" dirty="0" smtClean="0"/>
              <a:t>2.) conjugate the verb in third person singular </a:t>
            </a:r>
          </a:p>
          <a:p>
            <a:pPr lvl="1"/>
            <a:r>
              <a:rPr lang="en-US" sz="2800" dirty="0" smtClean="0"/>
              <a:t>EX: Run, Forest! </a:t>
            </a:r>
          </a:p>
          <a:p>
            <a:pPr lvl="2"/>
            <a:r>
              <a:rPr lang="en-US" sz="2800" dirty="0" smtClean="0"/>
              <a:t>1.) to run= </a:t>
            </a:r>
            <a:r>
              <a:rPr lang="en-US" sz="2800" dirty="0" err="1" smtClean="0"/>
              <a:t>correr</a:t>
            </a:r>
            <a:endParaRPr lang="en-US" sz="2800" dirty="0" smtClean="0"/>
          </a:p>
          <a:p>
            <a:pPr lvl="2"/>
            <a:r>
              <a:rPr lang="en-US" sz="2800" dirty="0" smtClean="0"/>
              <a:t>2.) third person singular conjugation= </a:t>
            </a:r>
            <a:r>
              <a:rPr lang="en-US" sz="2800" dirty="0" err="1" smtClean="0"/>
              <a:t>corre</a:t>
            </a:r>
            <a:endParaRPr lang="en-US" sz="2800" dirty="0" smtClean="0"/>
          </a:p>
          <a:p>
            <a:pPr lvl="2"/>
            <a:r>
              <a:rPr lang="en-US" sz="2800" dirty="0" smtClean="0"/>
              <a:t>3.) ¡</a:t>
            </a:r>
            <a:r>
              <a:rPr lang="en-US" sz="2800" dirty="0" err="1" smtClean="0"/>
              <a:t>Corre</a:t>
            </a:r>
            <a:r>
              <a:rPr lang="en-US" sz="2800" dirty="0" smtClean="0"/>
              <a:t>, Forest!</a:t>
            </a:r>
          </a:p>
          <a:p>
            <a:r>
              <a:rPr lang="en-US" sz="2800" dirty="0" smtClean="0"/>
              <a:t>Helpful vocab: </a:t>
            </a:r>
            <a:r>
              <a:rPr lang="en-US" sz="2800" dirty="0" err="1" smtClean="0"/>
              <a:t>tu</a:t>
            </a:r>
            <a:r>
              <a:rPr lang="en-US" sz="2800" dirty="0" smtClean="0"/>
              <a:t>= your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329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Mary, clean the room.</a:t>
            </a:r>
          </a:p>
          <a:p>
            <a:r>
              <a:rPr lang="en-US" sz="3600" dirty="0" smtClean="0"/>
              <a:t>Thomas, vacuum the living room. (en)</a:t>
            </a:r>
          </a:p>
          <a:p>
            <a:r>
              <a:rPr lang="en-US" sz="3600" dirty="0" smtClean="0"/>
              <a:t>Peter, wash the dishes.</a:t>
            </a:r>
          </a:p>
          <a:p>
            <a:r>
              <a:rPr lang="en-US" sz="3600" dirty="0" smtClean="0"/>
              <a:t>Theresa, dust the basement. </a:t>
            </a:r>
            <a:r>
              <a:rPr lang="en-US" sz="3600" dirty="0" smtClean="0"/>
              <a:t>(</a:t>
            </a:r>
            <a:r>
              <a:rPr lang="en-US" sz="3600" dirty="0" smtClean="0"/>
              <a:t>de</a:t>
            </a:r>
            <a:r>
              <a:rPr lang="en-US" sz="3600" dirty="0" smtClean="0"/>
              <a:t>)</a:t>
            </a:r>
            <a:endParaRPr lang="en-US" sz="3600" dirty="0" smtClean="0"/>
          </a:p>
          <a:p>
            <a:r>
              <a:rPr lang="en-US" sz="3600" dirty="0" smtClean="0"/>
              <a:t>Bob, mow the lawn.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9132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commands…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err="1" smtClean="0"/>
              <a:t>Hacer</a:t>
            </a:r>
            <a:r>
              <a:rPr lang="en-US" sz="4000" dirty="0" smtClean="0">
                <a:sym typeface="Wingdings" pitchFamily="2" charset="2"/>
              </a:rPr>
              <a:t> </a:t>
            </a:r>
            <a:r>
              <a:rPr lang="en-US" sz="4000" dirty="0" err="1" smtClean="0">
                <a:sym typeface="Wingdings" pitchFamily="2" charset="2"/>
              </a:rPr>
              <a:t>haz</a:t>
            </a:r>
            <a:endParaRPr lang="en-US" sz="4000" dirty="0" smtClean="0">
              <a:sym typeface="Wingdings" pitchFamily="2" charset="2"/>
            </a:endParaRPr>
          </a:p>
          <a:p>
            <a:r>
              <a:rPr lang="en-US" sz="4000" dirty="0" err="1" smtClean="0">
                <a:sym typeface="Wingdings" pitchFamily="2" charset="2"/>
              </a:rPr>
              <a:t>Poner</a:t>
            </a:r>
            <a:r>
              <a:rPr lang="en-US" sz="4000" dirty="0" smtClean="0">
                <a:sym typeface="Wingdings" pitchFamily="2" charset="2"/>
              </a:rPr>
              <a:t> </a:t>
            </a:r>
            <a:r>
              <a:rPr lang="en-US" sz="4000" dirty="0" err="1" smtClean="0">
                <a:sym typeface="Wingdings" pitchFamily="2" charset="2"/>
              </a:rPr>
              <a:t>pon</a:t>
            </a:r>
            <a:endParaRPr lang="en-US" sz="4000" dirty="0" smtClean="0">
              <a:sym typeface="Wingdings" pitchFamily="2" charset="2"/>
            </a:endParaRPr>
          </a:p>
          <a:p>
            <a:r>
              <a:rPr lang="en-US" sz="4000" dirty="0" err="1" smtClean="0">
                <a:sym typeface="Wingdings" pitchFamily="2" charset="2"/>
              </a:rPr>
              <a:t>Decir</a:t>
            </a:r>
            <a:r>
              <a:rPr lang="en-US" sz="4000" dirty="0" smtClean="0">
                <a:sym typeface="Wingdings" pitchFamily="2" charset="2"/>
              </a:rPr>
              <a:t> di</a:t>
            </a:r>
          </a:p>
          <a:p>
            <a:r>
              <a:rPr lang="en-US" sz="4000" dirty="0" err="1" smtClean="0">
                <a:sym typeface="Wingdings" pitchFamily="2" charset="2"/>
              </a:rPr>
              <a:t>Tenerten</a:t>
            </a:r>
            <a:endParaRPr lang="en-US" sz="4000" dirty="0" smtClean="0">
              <a:sym typeface="Wingdings" pitchFamily="2" charset="2"/>
            </a:endParaRPr>
          </a:p>
          <a:p>
            <a:r>
              <a:rPr lang="en-US" sz="4000" err="1" smtClean="0">
                <a:sym typeface="Wingdings" pitchFamily="2" charset="2"/>
              </a:rPr>
              <a:t>Ser</a:t>
            </a:r>
            <a:r>
              <a:rPr lang="en-US" sz="4000" smtClean="0">
                <a:sym typeface="Wingdings" pitchFamily="2" charset="2"/>
              </a:rPr>
              <a:t>sé</a:t>
            </a:r>
            <a:endParaRPr lang="en-US" sz="4000" dirty="0" smtClean="0">
              <a:sym typeface="Wingdings" pitchFamily="2" charset="2"/>
            </a:endParaRPr>
          </a:p>
          <a:p>
            <a:endParaRPr lang="en-US" sz="4000" dirty="0">
              <a:sym typeface="Wingdings" pitchFamily="2" charset="2"/>
            </a:endParaRPr>
          </a:p>
          <a:p>
            <a:r>
              <a:rPr lang="en-US" sz="4000" dirty="0" smtClean="0">
                <a:sym typeface="Wingdings" pitchFamily="2" charset="2"/>
              </a:rPr>
              <a:t>Tommy, make your bed= Tommy, </a:t>
            </a:r>
            <a:r>
              <a:rPr lang="en-US" sz="4000" dirty="0" err="1" smtClean="0">
                <a:sym typeface="Wingdings" pitchFamily="2" charset="2"/>
              </a:rPr>
              <a:t>haz</a:t>
            </a:r>
            <a:r>
              <a:rPr lang="en-US" sz="4000" dirty="0" smtClean="0">
                <a:sym typeface="Wingdings" pitchFamily="2" charset="2"/>
              </a:rPr>
              <a:t> </a:t>
            </a:r>
            <a:r>
              <a:rPr lang="en-US" sz="4000" dirty="0" err="1" smtClean="0">
                <a:sym typeface="Wingdings" pitchFamily="2" charset="2"/>
              </a:rPr>
              <a:t>tu</a:t>
            </a:r>
            <a:r>
              <a:rPr lang="en-US" sz="4000" dirty="0" smtClean="0">
                <a:sym typeface="Wingdings" pitchFamily="2" charset="2"/>
              </a:rPr>
              <a:t> </a:t>
            </a:r>
            <a:r>
              <a:rPr lang="en-US" sz="4000" dirty="0" err="1" smtClean="0">
                <a:sym typeface="Wingdings" pitchFamily="2" charset="2"/>
              </a:rPr>
              <a:t>cama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058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Bob, make your bed. </a:t>
            </a:r>
          </a:p>
          <a:p>
            <a:r>
              <a:rPr lang="en-US" sz="4000" dirty="0" smtClean="0"/>
              <a:t>Laura, say “thank you”</a:t>
            </a:r>
          </a:p>
          <a:p>
            <a:r>
              <a:rPr lang="en-US" sz="4000" dirty="0" smtClean="0"/>
              <a:t>Kyle, be nice.</a:t>
            </a:r>
          </a:p>
          <a:p>
            <a:r>
              <a:rPr lang="en-US" sz="4000" dirty="0" smtClean="0"/>
              <a:t>Abby, have some grapes.</a:t>
            </a:r>
          </a:p>
          <a:p>
            <a:r>
              <a:rPr lang="en-US" sz="4000" dirty="0" smtClean="0"/>
              <a:t>Meghan, set the table.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12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10954</TotalTime>
  <Words>218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Affirmative Tú Commands </vt:lpstr>
      <vt:lpstr>PowerPoint Presentation</vt:lpstr>
      <vt:lpstr>PowerPoint Presentation</vt:lpstr>
      <vt:lpstr>PowerPoint Presentation</vt:lpstr>
      <vt:lpstr>Practice…</vt:lpstr>
      <vt:lpstr>Irregular commands…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Affirmative Tú Commands </dc:title>
  <dc:creator> </dc:creator>
  <cp:lastModifiedBy>Lauren Houser</cp:lastModifiedBy>
  <cp:revision>14</cp:revision>
  <dcterms:created xsi:type="dcterms:W3CDTF">2013-11-08T13:45:34Z</dcterms:created>
  <dcterms:modified xsi:type="dcterms:W3CDTF">2015-09-15T22:22:50Z</dcterms:modified>
</cp:coreProperties>
</file>