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1" r:id="rId3"/>
    <p:sldId id="272" r:id="rId4"/>
    <p:sldId id="257" r:id="rId5"/>
    <p:sldId id="258" r:id="rId6"/>
    <p:sldId id="268" r:id="rId7"/>
    <p:sldId id="265" r:id="rId8"/>
    <p:sldId id="266" r:id="rId9"/>
    <p:sldId id="267" r:id="rId10"/>
    <p:sldId id="259" r:id="rId11"/>
    <p:sldId id="260" r:id="rId12"/>
    <p:sldId id="261" r:id="rId13"/>
    <p:sldId id="262" r:id="rId14"/>
    <p:sldId id="269" r:id="rId15"/>
    <p:sldId id="270" r:id="rId16"/>
    <p:sldId id="263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B6A18-7D41-4919-9C1B-39704FC2C597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E25D8A-8F93-47BB-94EC-5965491040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B6A18-7D41-4919-9C1B-39704FC2C597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E25D8A-8F93-47BB-94EC-596549104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B6A18-7D41-4919-9C1B-39704FC2C597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E25D8A-8F93-47BB-94EC-596549104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B6A18-7D41-4919-9C1B-39704FC2C597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E25D8A-8F93-47BB-94EC-596549104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B6A18-7D41-4919-9C1B-39704FC2C597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E25D8A-8F93-47BB-94EC-5965491040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B6A18-7D41-4919-9C1B-39704FC2C597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E25D8A-8F93-47BB-94EC-596549104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B6A18-7D41-4919-9C1B-39704FC2C597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E25D8A-8F93-47BB-94EC-596549104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B6A18-7D41-4919-9C1B-39704FC2C597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E25D8A-8F93-47BB-94EC-596549104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B6A18-7D41-4919-9C1B-39704FC2C597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E25D8A-8F93-47BB-94EC-59654910403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B6A18-7D41-4919-9C1B-39704FC2C597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E25D8A-8F93-47BB-94EC-596549104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B6A18-7D41-4919-9C1B-39704FC2C597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E25D8A-8F93-47BB-94EC-5965491040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CB6A18-7D41-4919-9C1B-39704FC2C597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E25D8A-8F93-47BB-94EC-59654910403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Definite Articles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3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Masculine or feminine/Singular or Plural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 </a:t>
            </a:r>
            <a:r>
              <a:rPr lang="en-US" dirty="0" err="1" smtClean="0"/>
              <a:t>blusa</a:t>
            </a:r>
            <a:endParaRPr lang="en-US" dirty="0" smtClean="0"/>
          </a:p>
          <a:p>
            <a:r>
              <a:rPr lang="en-US" dirty="0" smtClean="0"/>
              <a:t>______ </a:t>
            </a:r>
            <a:r>
              <a:rPr lang="en-US" dirty="0" err="1" smtClean="0"/>
              <a:t>pantalones</a:t>
            </a:r>
            <a:endParaRPr lang="en-US" dirty="0" smtClean="0"/>
          </a:p>
          <a:p>
            <a:r>
              <a:rPr lang="en-US" dirty="0" smtClean="0"/>
              <a:t>______</a:t>
            </a:r>
            <a:r>
              <a:rPr lang="en-US" dirty="0" err="1" smtClean="0"/>
              <a:t>traje</a:t>
            </a:r>
            <a:r>
              <a:rPr lang="en-US" dirty="0" smtClean="0"/>
              <a:t> de </a:t>
            </a:r>
            <a:r>
              <a:rPr lang="en-US" dirty="0" err="1" smtClean="0"/>
              <a:t>baño</a:t>
            </a:r>
            <a:endParaRPr lang="en-US" dirty="0" smtClean="0"/>
          </a:p>
          <a:p>
            <a:r>
              <a:rPr lang="en-US" dirty="0" smtClean="0"/>
              <a:t>______ </a:t>
            </a:r>
            <a:r>
              <a:rPr lang="en-US" dirty="0" err="1" smtClean="0"/>
              <a:t>vestido</a:t>
            </a:r>
            <a:endParaRPr lang="en-US" dirty="0" smtClean="0"/>
          </a:p>
          <a:p>
            <a:r>
              <a:rPr lang="en-US" dirty="0" smtClean="0"/>
              <a:t>______</a:t>
            </a:r>
            <a:r>
              <a:rPr lang="en-US" dirty="0" err="1" smtClean="0"/>
              <a:t>calcetines</a:t>
            </a:r>
            <a:endParaRPr lang="en-US" dirty="0" smtClean="0"/>
          </a:p>
          <a:p>
            <a:r>
              <a:rPr lang="en-US" dirty="0" smtClean="0"/>
              <a:t>______</a:t>
            </a:r>
            <a:r>
              <a:rPr lang="en-US" dirty="0" err="1" smtClean="0"/>
              <a:t>faldas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4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the correct Definite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______ </a:t>
            </a:r>
            <a:r>
              <a:rPr lang="en-US" dirty="0" err="1" smtClean="0"/>
              <a:t>abrigo</a:t>
            </a:r>
            <a:endParaRPr lang="en-US" dirty="0" smtClean="0"/>
          </a:p>
          <a:p>
            <a:r>
              <a:rPr lang="en-US" dirty="0" smtClean="0"/>
              <a:t>______</a:t>
            </a:r>
            <a:r>
              <a:rPr lang="en-US" dirty="0" err="1" smtClean="0"/>
              <a:t>sudaderas</a:t>
            </a:r>
            <a:endParaRPr lang="en-US" dirty="0" smtClean="0"/>
          </a:p>
          <a:p>
            <a:r>
              <a:rPr lang="en-US" dirty="0" smtClean="0"/>
              <a:t>______</a:t>
            </a:r>
            <a:r>
              <a:rPr lang="en-US" dirty="0" err="1" smtClean="0"/>
              <a:t>botas</a:t>
            </a:r>
            <a:endParaRPr lang="en-US" dirty="0" smtClean="0"/>
          </a:p>
          <a:p>
            <a:r>
              <a:rPr lang="en-US" dirty="0" smtClean="0"/>
              <a:t>______</a:t>
            </a:r>
            <a:r>
              <a:rPr lang="en-US" dirty="0" err="1" smtClean="0"/>
              <a:t>zapatos</a:t>
            </a:r>
            <a:endParaRPr lang="en-US" dirty="0" smtClean="0"/>
          </a:p>
          <a:p>
            <a:r>
              <a:rPr lang="en-US" dirty="0" smtClean="0"/>
              <a:t>______</a:t>
            </a:r>
            <a:r>
              <a:rPr lang="en-US" dirty="0" err="1" smtClean="0"/>
              <a:t>gorra</a:t>
            </a:r>
            <a:endParaRPr lang="en-US" dirty="0" smtClean="0"/>
          </a:p>
          <a:p>
            <a:r>
              <a:rPr lang="en-US" dirty="0" smtClean="0"/>
              <a:t>______</a:t>
            </a:r>
            <a:r>
              <a:rPr lang="en-US" dirty="0" err="1" smtClean="0"/>
              <a:t>suéter</a:t>
            </a:r>
            <a:endParaRPr lang="en-US" dirty="0" smtClean="0"/>
          </a:p>
          <a:p>
            <a:r>
              <a:rPr lang="en-US" dirty="0" smtClean="0"/>
              <a:t>______</a:t>
            </a:r>
            <a:r>
              <a:rPr lang="en-US" dirty="0" err="1" smtClean="0"/>
              <a:t>falda</a:t>
            </a:r>
            <a:endParaRPr lang="en-US" dirty="0" smtClean="0"/>
          </a:p>
          <a:p>
            <a:r>
              <a:rPr lang="en-US" dirty="0" smtClean="0"/>
              <a:t>______jeans</a:t>
            </a:r>
          </a:p>
          <a:p>
            <a:r>
              <a:rPr lang="en-US" dirty="0" smtClean="0"/>
              <a:t>______</a:t>
            </a:r>
            <a:r>
              <a:rPr lang="en-US" dirty="0" err="1" smtClean="0"/>
              <a:t>calcetines</a:t>
            </a:r>
            <a:endParaRPr lang="en-US" dirty="0" smtClean="0"/>
          </a:p>
          <a:p>
            <a:r>
              <a:rPr lang="en-US" dirty="0" smtClean="0"/>
              <a:t>______</a:t>
            </a:r>
            <a:r>
              <a:rPr lang="en-US" dirty="0" err="1" smtClean="0"/>
              <a:t>traje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25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Indefinite Articles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8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Indefinite Articles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260213"/>
              </p:ext>
            </p:extLst>
          </p:nvPr>
        </p:nvGraphicFramePr>
        <p:xfrm>
          <a:off x="1435100" y="1447800"/>
          <a:ext cx="749935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Un: a/an</a:t>
                      </a:r>
                    </a:p>
                    <a:p>
                      <a:r>
                        <a:rPr lang="en-US" sz="2400" dirty="0" smtClean="0"/>
                        <a:t>Singular/Masculine</a:t>
                      </a:r>
                      <a:endParaRPr lang="en-US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Unos</a:t>
                      </a:r>
                      <a:r>
                        <a:rPr lang="en-US" sz="2400" dirty="0" smtClean="0"/>
                        <a:t>: some</a:t>
                      </a:r>
                    </a:p>
                    <a:p>
                      <a:r>
                        <a:rPr lang="en-US" sz="2400" dirty="0" smtClean="0"/>
                        <a:t>Plural/Masculine</a:t>
                      </a:r>
                      <a:endParaRPr lang="en-US" sz="2400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Una</a:t>
                      </a:r>
                      <a:r>
                        <a:rPr lang="en-US" sz="2400" dirty="0" smtClean="0"/>
                        <a:t>: a/an</a:t>
                      </a:r>
                    </a:p>
                    <a:p>
                      <a:r>
                        <a:rPr lang="en-US" sz="2400" dirty="0" smtClean="0"/>
                        <a:t>Singular/Feminine</a:t>
                      </a:r>
                      <a:endParaRPr lang="en-US" sz="2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Unas</a:t>
                      </a:r>
                      <a:r>
                        <a:rPr lang="en-US" sz="2400" dirty="0" smtClean="0"/>
                        <a:t>: some</a:t>
                      </a:r>
                    </a:p>
                    <a:p>
                      <a:r>
                        <a:rPr lang="en-US" sz="2400" dirty="0" smtClean="0"/>
                        <a:t>Plural/Feminine </a:t>
                      </a:r>
                      <a:endParaRPr lang="en-US" sz="2400" dirty="0"/>
                    </a:p>
                  </a:txBody>
                  <a:tcPr marL="83326" marR="83326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3581399"/>
            <a:ext cx="6400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</a:t>
            </a:r>
            <a:r>
              <a:rPr lang="en-US" sz="2400" dirty="0" smtClean="0"/>
              <a:t>e the same rules as for finding what definite article to use: make it agree in gender and number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359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________</a:t>
            </a:r>
            <a:r>
              <a:rPr lang="en-US" dirty="0" err="1" smtClean="0"/>
              <a:t>ventana</a:t>
            </a:r>
            <a:endParaRPr lang="en-US" dirty="0" smtClean="0"/>
          </a:p>
          <a:p>
            <a:r>
              <a:rPr lang="en-US" dirty="0" smtClean="0"/>
              <a:t>________</a:t>
            </a:r>
            <a:r>
              <a:rPr lang="en-US" dirty="0" err="1" smtClean="0"/>
              <a:t>horarios</a:t>
            </a:r>
            <a:endParaRPr lang="en-US" dirty="0" smtClean="0"/>
          </a:p>
          <a:p>
            <a:r>
              <a:rPr lang="en-US" dirty="0" smtClean="0"/>
              <a:t>________</a:t>
            </a:r>
            <a:r>
              <a:rPr lang="en-US" dirty="0" err="1" smtClean="0"/>
              <a:t>mochilas</a:t>
            </a:r>
            <a:endParaRPr lang="en-US" dirty="0" smtClean="0"/>
          </a:p>
          <a:p>
            <a:r>
              <a:rPr lang="en-US" dirty="0" smtClean="0"/>
              <a:t>________</a:t>
            </a:r>
            <a:r>
              <a:rPr lang="en-US" dirty="0" err="1" smtClean="0"/>
              <a:t>lápices</a:t>
            </a:r>
            <a:endParaRPr lang="en-US" dirty="0" smtClean="0"/>
          </a:p>
          <a:p>
            <a:r>
              <a:rPr lang="en-US" dirty="0" smtClean="0"/>
              <a:t>________</a:t>
            </a:r>
            <a:r>
              <a:rPr lang="en-US" dirty="0" err="1" smtClean="0"/>
              <a:t>libro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76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smtClean="0"/>
              <a:t>folders</a:t>
            </a:r>
          </a:p>
          <a:p>
            <a:r>
              <a:rPr lang="en-US" dirty="0" err="1" smtClean="0"/>
              <a:t>Carpetas</a:t>
            </a:r>
            <a:r>
              <a:rPr lang="en-US" dirty="0" smtClean="0"/>
              <a:t>- PF</a:t>
            </a:r>
          </a:p>
          <a:p>
            <a:r>
              <a:rPr lang="en-US" dirty="0" err="1" smtClean="0"/>
              <a:t>Unas</a:t>
            </a:r>
            <a:r>
              <a:rPr lang="en-US" dirty="0" smtClean="0"/>
              <a:t> </a:t>
            </a:r>
            <a:r>
              <a:rPr lang="en-US" dirty="0" err="1" smtClean="0"/>
              <a:t>carpetas</a:t>
            </a:r>
            <a:endParaRPr lang="en-US" dirty="0" smtClean="0"/>
          </a:p>
          <a:p>
            <a:r>
              <a:rPr lang="en-US" dirty="0" smtClean="0"/>
              <a:t>A table</a:t>
            </a:r>
          </a:p>
          <a:p>
            <a:r>
              <a:rPr lang="en-US" dirty="0" smtClean="0"/>
              <a:t>Some student desks</a:t>
            </a:r>
          </a:p>
          <a:p>
            <a:r>
              <a:rPr lang="en-US" dirty="0" smtClean="0"/>
              <a:t>A pen</a:t>
            </a:r>
          </a:p>
          <a:p>
            <a:r>
              <a:rPr lang="en-US" dirty="0" smtClean="0"/>
              <a:t>Some chairs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_______ </a:t>
            </a:r>
            <a:r>
              <a:rPr lang="en-US" dirty="0" err="1" smtClean="0"/>
              <a:t>gorras</a:t>
            </a:r>
            <a:endParaRPr lang="en-US" dirty="0" smtClean="0"/>
          </a:p>
          <a:p>
            <a:r>
              <a:rPr lang="en-US" dirty="0" smtClean="0"/>
              <a:t>_______</a:t>
            </a:r>
            <a:r>
              <a:rPr lang="en-US" dirty="0" err="1" smtClean="0"/>
              <a:t>camiseta</a:t>
            </a:r>
            <a:endParaRPr lang="en-US" dirty="0" smtClean="0"/>
          </a:p>
          <a:p>
            <a:r>
              <a:rPr lang="en-US" dirty="0" smtClean="0"/>
              <a:t>_______</a:t>
            </a:r>
            <a:r>
              <a:rPr lang="en-US" dirty="0" err="1" smtClean="0"/>
              <a:t>traje</a:t>
            </a:r>
            <a:endParaRPr lang="en-US" dirty="0" smtClean="0"/>
          </a:p>
          <a:p>
            <a:r>
              <a:rPr lang="en-US" dirty="0" smtClean="0"/>
              <a:t>_______</a:t>
            </a:r>
            <a:r>
              <a:rPr lang="en-US" dirty="0" err="1" smtClean="0"/>
              <a:t>pantalones</a:t>
            </a:r>
            <a:r>
              <a:rPr lang="en-US" dirty="0" smtClean="0"/>
              <a:t> </a:t>
            </a:r>
            <a:r>
              <a:rPr lang="en-US" dirty="0" err="1" smtClean="0"/>
              <a:t>cortos</a:t>
            </a:r>
            <a:endParaRPr lang="en-US" dirty="0" smtClean="0"/>
          </a:p>
          <a:p>
            <a:r>
              <a:rPr lang="en-US" dirty="0" smtClean="0"/>
              <a:t>_______</a:t>
            </a:r>
            <a:r>
              <a:rPr lang="en-US" dirty="0" err="1" smtClean="0"/>
              <a:t>blusa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57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sweater</a:t>
            </a:r>
          </a:p>
          <a:p>
            <a:r>
              <a:rPr lang="en-US" dirty="0" smtClean="0"/>
              <a:t>Some shirts</a:t>
            </a:r>
          </a:p>
          <a:p>
            <a:r>
              <a:rPr lang="en-US" dirty="0" smtClean="0"/>
              <a:t>A suit</a:t>
            </a:r>
          </a:p>
          <a:p>
            <a:r>
              <a:rPr lang="en-US" dirty="0" smtClean="0"/>
              <a:t>The pants</a:t>
            </a:r>
          </a:p>
          <a:p>
            <a:r>
              <a:rPr lang="en-US" dirty="0" smtClean="0"/>
              <a:t>The jacket</a:t>
            </a:r>
          </a:p>
          <a:p>
            <a:r>
              <a:rPr lang="en-US" dirty="0" smtClean="0"/>
              <a:t>A coat</a:t>
            </a:r>
          </a:p>
          <a:p>
            <a:r>
              <a:rPr lang="en-US" dirty="0" smtClean="0"/>
              <a:t>The boots</a:t>
            </a:r>
          </a:p>
          <a:p>
            <a:r>
              <a:rPr lang="en-US" dirty="0" smtClean="0"/>
              <a:t>Some jeans</a:t>
            </a:r>
          </a:p>
          <a:p>
            <a:r>
              <a:rPr lang="en-US" dirty="0" smtClean="0"/>
              <a:t>Some shoes</a:t>
            </a:r>
          </a:p>
          <a:p>
            <a:r>
              <a:rPr lang="en-US" dirty="0" smtClean="0"/>
              <a:t>The bathing suit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9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gender of a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/>
          <a:lstStyle/>
          <a:p>
            <a:r>
              <a:rPr lang="en-US" b="1" dirty="0" smtClean="0"/>
              <a:t>GENDER=FEMININE?MASCULINE</a:t>
            </a:r>
            <a:r>
              <a:rPr lang="en-US" b="1" dirty="0"/>
              <a:t>?</a:t>
            </a:r>
          </a:p>
          <a:p>
            <a:r>
              <a:rPr lang="en-US" b="1" dirty="0"/>
              <a:t>What makes something feminine? </a:t>
            </a:r>
          </a:p>
          <a:p>
            <a:r>
              <a:rPr lang="en-US" dirty="0"/>
              <a:t> - when the noun ends in “a”, “ion”, “ad</a:t>
            </a:r>
            <a:r>
              <a:rPr lang="en-US" dirty="0" smtClean="0"/>
              <a:t>” (or plural form of these: as, </a:t>
            </a:r>
            <a:r>
              <a:rPr lang="en-US" dirty="0" err="1" smtClean="0"/>
              <a:t>iones</a:t>
            </a:r>
            <a:r>
              <a:rPr lang="en-US" dirty="0" smtClean="0"/>
              <a:t>, </a:t>
            </a:r>
            <a:r>
              <a:rPr lang="en-US" dirty="0" err="1" smtClean="0"/>
              <a:t>ades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What makes something masculine?</a:t>
            </a:r>
          </a:p>
          <a:p>
            <a:r>
              <a:rPr lang="en-US" dirty="0"/>
              <a:t>-when the noun ends in anything else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03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determine if noun is singular or plural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Plural= If the noun ends in an “s”</a:t>
            </a:r>
          </a:p>
          <a:p>
            <a:r>
              <a:rPr lang="en-US" dirty="0" smtClean="0"/>
              <a:t>Singular=If noun does not end in an “s”</a:t>
            </a:r>
          </a:p>
          <a:p>
            <a:endParaRPr lang="en-US" dirty="0"/>
          </a:p>
          <a:p>
            <a:r>
              <a:rPr lang="en-US" dirty="0" smtClean="0"/>
              <a:t>How do I make a noun plural?</a:t>
            </a:r>
          </a:p>
          <a:p>
            <a:pPr lvl="1"/>
            <a:r>
              <a:rPr lang="en-US" dirty="0"/>
              <a:t>-add an “s” to a word that ends in a vowel (a, e, </a:t>
            </a:r>
            <a:r>
              <a:rPr lang="en-US" dirty="0" err="1"/>
              <a:t>i</a:t>
            </a:r>
            <a:r>
              <a:rPr lang="en-US" dirty="0"/>
              <a:t>, o, u)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/>
              <a:t>add “</a:t>
            </a:r>
            <a:r>
              <a:rPr lang="en-US" dirty="0" err="1"/>
              <a:t>es</a:t>
            </a:r>
            <a:r>
              <a:rPr lang="en-US" dirty="0"/>
              <a:t>” to a word that ends in a consonant</a:t>
            </a:r>
          </a:p>
          <a:p>
            <a:pPr lvl="1"/>
            <a:r>
              <a:rPr lang="en-US" dirty="0"/>
              <a:t>	-if it ends in a “z”, make the “z “ into a “c” and add “</a:t>
            </a:r>
            <a:r>
              <a:rPr lang="en-US" dirty="0" err="1"/>
              <a:t>es</a:t>
            </a:r>
            <a:r>
              <a:rPr lang="en-US" dirty="0"/>
              <a:t>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37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Definite Articles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930954"/>
              </p:ext>
            </p:extLst>
          </p:nvPr>
        </p:nvGraphicFramePr>
        <p:xfrm>
          <a:off x="1435100" y="1447800"/>
          <a:ext cx="749935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El : the</a:t>
                      </a:r>
                    </a:p>
                    <a:p>
                      <a:r>
                        <a:rPr lang="en-US" sz="2800" dirty="0" smtClean="0"/>
                        <a:t>Singular/Masculine</a:t>
                      </a:r>
                      <a:endParaRPr lang="en-US" sz="28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Los: the</a:t>
                      </a:r>
                    </a:p>
                    <a:p>
                      <a:r>
                        <a:rPr lang="en-US" sz="2800" dirty="0" smtClean="0"/>
                        <a:t>Plural/Masculine</a:t>
                      </a:r>
                      <a:endParaRPr lang="en-US" sz="2800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La: the</a:t>
                      </a:r>
                    </a:p>
                    <a:p>
                      <a:r>
                        <a:rPr lang="en-US" sz="2800" dirty="0" smtClean="0"/>
                        <a:t>Singular/Feminine</a:t>
                      </a:r>
                      <a:endParaRPr lang="en-US" sz="28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Las: the</a:t>
                      </a:r>
                    </a:p>
                    <a:p>
                      <a:r>
                        <a:rPr lang="en-US" sz="2800" dirty="0" smtClean="0"/>
                        <a:t>Plural/Feminine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 marL="83326" marR="8332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48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assigning a definite article to a noun it must agree with the noun in two ways:</a:t>
            </a:r>
          </a:p>
          <a:p>
            <a:pPr lvl="1"/>
            <a:r>
              <a:rPr lang="en-US" dirty="0" smtClean="0"/>
              <a:t>Gender (is it masculine or feminine?)</a:t>
            </a:r>
          </a:p>
          <a:p>
            <a:pPr lvl="1"/>
            <a:r>
              <a:rPr lang="en-US" dirty="0" smtClean="0"/>
              <a:t>Number (is it plural or singular?)</a:t>
            </a:r>
          </a:p>
          <a:p>
            <a:pPr marL="457200" lvl="1" indent="0">
              <a:buNone/>
            </a:pPr>
            <a:r>
              <a:rPr lang="en-US" dirty="0" smtClean="0"/>
              <a:t>1.) Determine if noun is singular or plural</a:t>
            </a:r>
          </a:p>
          <a:p>
            <a:pPr marL="457200" lvl="1" indent="0">
              <a:buNone/>
            </a:pPr>
            <a:r>
              <a:rPr lang="en-US" dirty="0" smtClean="0"/>
              <a:t>2.) Determine if noun is masculine or feminine</a:t>
            </a:r>
          </a:p>
          <a:p>
            <a:pPr marL="457200" lvl="1" indent="0">
              <a:buNone/>
            </a:pPr>
            <a:r>
              <a:rPr lang="en-US" dirty="0" smtClean="0"/>
              <a:t>3.) Look at chart and find matching article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87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Carros</a:t>
            </a:r>
            <a:endParaRPr lang="en-US" dirty="0" smtClean="0"/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carros</a:t>
            </a:r>
            <a:r>
              <a:rPr lang="en-US" dirty="0" smtClean="0"/>
              <a:t> is </a:t>
            </a:r>
            <a:r>
              <a:rPr lang="en-US" b="1" dirty="0" smtClean="0"/>
              <a:t>plural</a:t>
            </a:r>
            <a:r>
              <a:rPr lang="en-US" dirty="0" smtClean="0"/>
              <a:t> (it ends in an “s”)</a:t>
            </a:r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carros</a:t>
            </a:r>
            <a:r>
              <a:rPr lang="en-US" dirty="0" smtClean="0"/>
              <a:t> is </a:t>
            </a:r>
            <a:r>
              <a:rPr lang="en-US" b="1" dirty="0" smtClean="0"/>
              <a:t>masculine</a:t>
            </a:r>
            <a:r>
              <a:rPr lang="en-US" dirty="0" smtClean="0"/>
              <a:t> (it does NOT end in a/ad/ion)</a:t>
            </a:r>
          </a:p>
          <a:p>
            <a:pPr lvl="1"/>
            <a:r>
              <a:rPr lang="en-US" dirty="0" smtClean="0"/>
              <a:t>Looking at the chart, the PM article that agrees with my noun is “los”</a:t>
            </a:r>
          </a:p>
          <a:p>
            <a:pPr lvl="1"/>
            <a:r>
              <a:rPr lang="en-US" dirty="0" smtClean="0"/>
              <a:t>Los </a:t>
            </a:r>
            <a:r>
              <a:rPr lang="en-US" dirty="0" err="1" smtClean="0"/>
              <a:t>carros</a:t>
            </a:r>
            <a:r>
              <a:rPr lang="en-US" dirty="0" smtClean="0"/>
              <a:t> : the cars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81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Decide if the following nouns are singular/plural and masculine/feminine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19288" cy="4800600"/>
          </a:xfrm>
        </p:spPr>
        <p:txBody>
          <a:bodyPr/>
          <a:lstStyle/>
          <a:p>
            <a:r>
              <a:rPr lang="en-US" dirty="0" err="1" smtClean="0"/>
              <a:t>Cuaderno</a:t>
            </a:r>
            <a:endParaRPr lang="en-US" dirty="0" smtClean="0"/>
          </a:p>
          <a:p>
            <a:r>
              <a:rPr lang="en-US" dirty="0" err="1" smtClean="0"/>
              <a:t>Pupitres</a:t>
            </a:r>
            <a:endParaRPr lang="en-US" dirty="0" smtClean="0"/>
          </a:p>
          <a:p>
            <a:r>
              <a:rPr lang="en-US" dirty="0" err="1" smtClean="0"/>
              <a:t>Carpetas</a:t>
            </a:r>
            <a:endParaRPr lang="en-US" dirty="0" smtClean="0"/>
          </a:p>
          <a:p>
            <a:r>
              <a:rPr lang="en-US" dirty="0" err="1" smtClean="0"/>
              <a:t>Pantalla</a:t>
            </a:r>
            <a:endParaRPr lang="en-US" dirty="0" smtClean="0"/>
          </a:p>
          <a:p>
            <a:r>
              <a:rPr lang="en-US" dirty="0" err="1" smtClean="0"/>
              <a:t>Lápices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Decide what article would go with the following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Sillas</a:t>
            </a:r>
            <a:endParaRPr lang="en-US" dirty="0" smtClean="0"/>
          </a:p>
          <a:p>
            <a:r>
              <a:rPr lang="en-US" dirty="0" err="1" smtClean="0"/>
              <a:t>Libros</a:t>
            </a:r>
            <a:endParaRPr lang="en-US" dirty="0" smtClean="0"/>
          </a:p>
          <a:p>
            <a:r>
              <a:rPr lang="en-US" dirty="0" err="1" smtClean="0"/>
              <a:t>Ventana</a:t>
            </a:r>
            <a:endParaRPr lang="en-US" dirty="0" smtClean="0"/>
          </a:p>
          <a:p>
            <a:r>
              <a:rPr lang="en-US" dirty="0" err="1" smtClean="0"/>
              <a:t>Bolígrafo</a:t>
            </a:r>
            <a:endParaRPr lang="en-US" dirty="0" smtClean="0"/>
          </a:p>
          <a:p>
            <a:r>
              <a:rPr lang="en-US" dirty="0" err="1" smtClean="0"/>
              <a:t>Computadoras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73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Translate the following phrases using your vocab and definite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/>
          <a:lstStyle/>
          <a:p>
            <a:r>
              <a:rPr lang="en-US" dirty="0" smtClean="0"/>
              <a:t>The teacher desks</a:t>
            </a:r>
          </a:p>
          <a:p>
            <a:r>
              <a:rPr lang="en-US" dirty="0" smtClean="0"/>
              <a:t>The flag</a:t>
            </a:r>
          </a:p>
          <a:p>
            <a:r>
              <a:rPr lang="en-US" dirty="0" smtClean="0"/>
              <a:t>The backpacks</a:t>
            </a:r>
          </a:p>
          <a:p>
            <a:r>
              <a:rPr lang="en-US" dirty="0" smtClean="0"/>
              <a:t>The mouse</a:t>
            </a:r>
          </a:p>
          <a:p>
            <a:r>
              <a:rPr lang="en-US" dirty="0" smtClean="0"/>
              <a:t>The sheet of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70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8587</TotalTime>
  <Words>438</Words>
  <Application>Microsoft Office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Definite Articles</vt:lpstr>
      <vt:lpstr>Determining gender of a noun</vt:lpstr>
      <vt:lpstr>How to determine if noun is singular or plural</vt:lpstr>
      <vt:lpstr>Definite Articles </vt:lpstr>
      <vt:lpstr>PowerPoint Presentation</vt:lpstr>
      <vt:lpstr>EXAMPLE</vt:lpstr>
      <vt:lpstr>Decide if the following nouns are singular/plural and masculine/feminine</vt:lpstr>
      <vt:lpstr>Decide what article would go with the following nouns</vt:lpstr>
      <vt:lpstr>Translate the following phrases using your vocab and definite articles</vt:lpstr>
      <vt:lpstr>Masculine or feminine/Singular or Plural</vt:lpstr>
      <vt:lpstr>Write the correct Definite Article</vt:lpstr>
      <vt:lpstr>Indefinite Articles</vt:lpstr>
      <vt:lpstr>Indefinite Articles</vt:lpstr>
      <vt:lpstr>PowerPoint Presentation</vt:lpstr>
      <vt:lpstr>PowerPoint Presentation</vt:lpstr>
      <vt:lpstr>PowerPoint Presentation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Definite Articles</dc:title>
  <dc:creator>Lauren Houser</dc:creator>
  <cp:lastModifiedBy>Lauren Houser</cp:lastModifiedBy>
  <cp:revision>23</cp:revision>
  <dcterms:created xsi:type="dcterms:W3CDTF">2013-08-20T20:31:32Z</dcterms:created>
  <dcterms:modified xsi:type="dcterms:W3CDTF">2014-10-13T20:19:56Z</dcterms:modified>
</cp:coreProperties>
</file>