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11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B384D3-D7E8-4BF6-9636-A1EB7EA84F0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F2284C-030F-421B-8A8E-59395F906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 padre </a:t>
            </a:r>
            <a:r>
              <a:rPr lang="en-US" sz="4800" dirty="0" err="1" smtClean="0"/>
              <a:t>estudia</a:t>
            </a:r>
            <a:r>
              <a:rPr lang="en-US" sz="4800" dirty="0" smtClean="0"/>
              <a:t> los </a:t>
            </a:r>
            <a:r>
              <a:rPr lang="en-US" sz="4800" dirty="0" err="1" smtClean="0"/>
              <a:t>libros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Julio come la pizza.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Tatiana </a:t>
            </a:r>
            <a:r>
              <a:rPr lang="en-US" sz="4800" dirty="0" err="1" smtClean="0"/>
              <a:t>bebe</a:t>
            </a:r>
            <a:r>
              <a:rPr lang="en-US" sz="4800" dirty="0" smtClean="0"/>
              <a:t> el </a:t>
            </a:r>
            <a:r>
              <a:rPr lang="en-US" sz="4800" dirty="0" err="1" smtClean="0"/>
              <a:t>jugo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una</a:t>
            </a:r>
            <a:r>
              <a:rPr lang="en-US" sz="4800" dirty="0" smtClean="0"/>
              <a:t> </a:t>
            </a:r>
            <a:r>
              <a:rPr lang="en-US" sz="4800" dirty="0" err="1" smtClean="0"/>
              <a:t>sudadera</a:t>
            </a:r>
            <a:r>
              <a:rPr lang="en-US" sz="4800" dirty="0" smtClean="0"/>
              <a:t> </a:t>
            </a:r>
            <a:r>
              <a:rPr lang="en-US" sz="4800" dirty="0" err="1" smtClean="0"/>
              <a:t>nueva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down the direct object pronoun that would replace each noun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escritorios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naranjas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computadora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/>
              <a:t>papel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/>
              <a:t>canción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126163"/>
          </a:xfrm>
        </p:spPr>
        <p:txBody>
          <a:bodyPr>
            <a:noAutofit/>
          </a:bodyPr>
          <a:lstStyle/>
          <a:p>
            <a:r>
              <a:rPr lang="en-US" sz="2800" dirty="0"/>
              <a:t>The object that directly receives the action of the verb is called the direct object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direct object can also be a person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direct object answers the question "</a:t>
            </a:r>
            <a:r>
              <a:rPr lang="en-US" sz="2800" b="1" dirty="0"/>
              <a:t>what?</a:t>
            </a:r>
            <a:r>
              <a:rPr lang="en-US" sz="2800" dirty="0"/>
              <a:t>" or "</a:t>
            </a:r>
            <a:r>
              <a:rPr lang="en-US" sz="2800" b="1" dirty="0"/>
              <a:t>whom?</a:t>
            </a:r>
            <a:r>
              <a:rPr lang="en-US" sz="2800" dirty="0"/>
              <a:t>" with regard to what the subject of the sentence is doing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EX:</a:t>
            </a:r>
          </a:p>
          <a:p>
            <a:pPr lvl="1"/>
            <a:r>
              <a:rPr lang="en-US" sz="2800" dirty="0" smtClean="0"/>
              <a:t>Bill hit the ball. </a:t>
            </a:r>
          </a:p>
          <a:p>
            <a:pPr lvl="2"/>
            <a:r>
              <a:rPr lang="en-US" sz="2800" dirty="0" smtClean="0"/>
              <a:t>“ball” receives the action of the verb “hit”</a:t>
            </a:r>
          </a:p>
          <a:p>
            <a:pPr lvl="1"/>
            <a:r>
              <a:rPr lang="en-US" sz="2800" dirty="0" smtClean="0"/>
              <a:t>Sherry hit Bill. </a:t>
            </a:r>
          </a:p>
          <a:p>
            <a:pPr lvl="2"/>
            <a:r>
              <a:rPr lang="en-US" sz="2800" dirty="0" smtClean="0"/>
              <a:t>“Bill” receives the action of the verb “hit”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200400"/>
            <a:ext cx="8686800" cy="1470025"/>
          </a:xfrm>
        </p:spPr>
        <p:txBody>
          <a:bodyPr/>
          <a:lstStyle/>
          <a:p>
            <a:r>
              <a:rPr lang="en-US" dirty="0" smtClean="0"/>
              <a:t>Rewrite the sentence using a direct object pronoun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La </a:t>
            </a:r>
            <a:r>
              <a:rPr lang="en-US" sz="4800" dirty="0" err="1" smtClean="0"/>
              <a:t>maestra</a:t>
            </a:r>
            <a:r>
              <a:rPr lang="en-US" sz="4800" dirty="0" smtClean="0"/>
              <a:t> </a:t>
            </a:r>
            <a:r>
              <a:rPr lang="en-US" sz="4800" dirty="0" err="1" smtClean="0"/>
              <a:t>vende</a:t>
            </a:r>
            <a:r>
              <a:rPr lang="en-US" sz="4800" dirty="0" smtClean="0"/>
              <a:t> </a:t>
            </a:r>
            <a:r>
              <a:rPr lang="en-US" sz="4800" dirty="0" smtClean="0"/>
              <a:t>la </a:t>
            </a:r>
            <a:r>
              <a:rPr lang="en-US" sz="4800" dirty="0" err="1" smtClean="0"/>
              <a:t>ropa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 </a:t>
            </a:r>
            <a:r>
              <a:rPr lang="en-US" sz="4800" dirty="0" err="1" smtClean="0"/>
              <a:t>hermano</a:t>
            </a:r>
            <a:r>
              <a:rPr lang="en-US" sz="4800" dirty="0" smtClean="0"/>
              <a:t> </a:t>
            </a:r>
            <a:r>
              <a:rPr lang="en-US" sz="4800" dirty="0" err="1" smtClean="0"/>
              <a:t>compra</a:t>
            </a:r>
            <a:r>
              <a:rPr lang="en-US" sz="4800" dirty="0" smtClean="0"/>
              <a:t> </a:t>
            </a:r>
            <a:r>
              <a:rPr lang="en-US" sz="4800" dirty="0" smtClean="0"/>
              <a:t>el </a:t>
            </a:r>
            <a:r>
              <a:rPr lang="en-US" sz="4800" dirty="0" err="1" smtClean="0"/>
              <a:t>carro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Teresa </a:t>
            </a:r>
            <a:r>
              <a:rPr lang="en-US" sz="4800" dirty="0" err="1" smtClean="0"/>
              <a:t>compra</a:t>
            </a:r>
            <a:r>
              <a:rPr lang="en-US" sz="4800" dirty="0" smtClean="0"/>
              <a:t> un </a:t>
            </a:r>
            <a:r>
              <a:rPr lang="en-US" sz="4800" dirty="0" err="1" smtClean="0"/>
              <a:t>perro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Jose </a:t>
            </a:r>
            <a:r>
              <a:rPr lang="en-US" sz="4800" dirty="0" err="1" smtClean="0"/>
              <a:t>comprende</a:t>
            </a:r>
            <a:r>
              <a:rPr lang="en-US" sz="4800" dirty="0" smtClean="0"/>
              <a:t>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direcciones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</a:t>
            </a:r>
            <a:r>
              <a:rPr lang="en-US" sz="4800" dirty="0" err="1" smtClean="0"/>
              <a:t>p</a:t>
            </a:r>
            <a:r>
              <a:rPr lang="en-US" sz="4800" dirty="0" err="1" smtClean="0"/>
              <a:t>ractica</a:t>
            </a:r>
            <a:r>
              <a:rPr lang="en-US" sz="4800" dirty="0" smtClean="0"/>
              <a:t> </a:t>
            </a:r>
            <a:r>
              <a:rPr lang="en-US" sz="4800" dirty="0" smtClean="0"/>
              <a:t>el piano.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you have two verbs!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Usted</a:t>
            </a:r>
            <a:r>
              <a:rPr lang="en-US" sz="4800" dirty="0" smtClean="0"/>
              <a:t> </a:t>
            </a:r>
            <a:r>
              <a:rPr lang="en-US" sz="4800" dirty="0" err="1" smtClean="0"/>
              <a:t>tiene</a:t>
            </a:r>
            <a:r>
              <a:rPr lang="en-US" sz="4800" dirty="0" smtClean="0"/>
              <a:t>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hacer</a:t>
            </a:r>
            <a:r>
              <a:rPr lang="en-US" sz="4800" dirty="0" smtClean="0"/>
              <a:t> la </a:t>
            </a:r>
            <a:r>
              <a:rPr lang="en-US" sz="4800" dirty="0" err="1" smtClean="0"/>
              <a:t>tarea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 </a:t>
            </a:r>
            <a:r>
              <a:rPr lang="en-US" sz="4800" dirty="0" err="1" smtClean="0"/>
              <a:t>quiere</a:t>
            </a:r>
            <a:r>
              <a:rPr lang="en-US" sz="4800" dirty="0" smtClean="0"/>
              <a:t> comer </a:t>
            </a:r>
            <a:r>
              <a:rPr lang="en-US" sz="4800" dirty="0" smtClean="0"/>
              <a:t>los burritos </a:t>
            </a:r>
            <a:r>
              <a:rPr lang="en-US" sz="4800" dirty="0" err="1" smtClean="0"/>
              <a:t>deliciosos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err="1" smtClean="0"/>
              <a:t>voy</a:t>
            </a:r>
            <a:r>
              <a:rPr lang="en-US" sz="4800" dirty="0" smtClean="0"/>
              <a:t> </a:t>
            </a:r>
            <a:r>
              <a:rPr lang="en-US" sz="4800" dirty="0" smtClean="0"/>
              <a:t>a </a:t>
            </a:r>
            <a:r>
              <a:rPr lang="en-US" sz="4800" dirty="0" err="1" smtClean="0"/>
              <a:t>comprar</a:t>
            </a:r>
            <a:r>
              <a:rPr lang="en-US" sz="4800" dirty="0" smtClean="0"/>
              <a:t> un </a:t>
            </a:r>
            <a:r>
              <a:rPr lang="en-US" sz="4800" dirty="0" err="1" smtClean="0"/>
              <a:t>suéter</a:t>
            </a:r>
            <a:r>
              <a:rPr lang="en-US" sz="4800" dirty="0" smtClean="0"/>
              <a:t> </a:t>
            </a:r>
            <a:r>
              <a:rPr lang="en-US" sz="4800" dirty="0" err="1" smtClean="0"/>
              <a:t>amarillo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Direct object pronouns replace the direct objects to make sentences less redundant. </a:t>
            </a:r>
          </a:p>
          <a:p>
            <a:pPr lvl="1"/>
            <a:r>
              <a:rPr lang="en-US" sz="4000" dirty="0" smtClean="0"/>
              <a:t>Mike eats the soup. </a:t>
            </a:r>
          </a:p>
          <a:p>
            <a:pPr lvl="1"/>
            <a:r>
              <a:rPr lang="en-US" sz="4000" dirty="0" smtClean="0"/>
              <a:t>Mike eats it. </a:t>
            </a:r>
            <a:endParaRPr lang="en-US" sz="4000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Ellos</a:t>
            </a:r>
            <a:r>
              <a:rPr lang="en-US" sz="4800" dirty="0" smtClean="0"/>
              <a:t> </a:t>
            </a:r>
            <a:r>
              <a:rPr lang="en-US" sz="4800" dirty="0" err="1" smtClean="0"/>
              <a:t>tienen</a:t>
            </a:r>
            <a:r>
              <a:rPr lang="en-US" sz="4800" dirty="0" smtClean="0"/>
              <a:t>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tomar</a:t>
            </a:r>
            <a:r>
              <a:rPr lang="en-US" sz="4800" dirty="0" smtClean="0"/>
              <a:t> </a:t>
            </a:r>
            <a:r>
              <a:rPr lang="en-US" sz="4800" dirty="0" err="1" smtClean="0"/>
              <a:t>unos</a:t>
            </a:r>
            <a:r>
              <a:rPr lang="en-US" sz="4800" dirty="0" smtClean="0"/>
              <a:t> </a:t>
            </a:r>
            <a:r>
              <a:rPr lang="en-US" sz="4800" dirty="0" err="1" smtClean="0"/>
              <a:t>examenes</a:t>
            </a:r>
            <a:r>
              <a:rPr lang="en-US" sz="4800" dirty="0"/>
              <a:t> </a:t>
            </a:r>
            <a:r>
              <a:rPr lang="en-US" sz="4800" dirty="0" err="1" smtClean="0"/>
              <a:t>difíciles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</a:t>
            </a:r>
            <a:r>
              <a:rPr lang="en-US" sz="4800" dirty="0" err="1" smtClean="0"/>
              <a:t>fuiste</a:t>
            </a:r>
            <a:r>
              <a:rPr lang="en-US" sz="4800" dirty="0" smtClean="0"/>
              <a:t> a </a:t>
            </a:r>
            <a:r>
              <a:rPr lang="en-US" sz="4800" dirty="0" err="1" smtClean="0"/>
              <a:t>bailar</a:t>
            </a:r>
            <a:r>
              <a:rPr lang="en-US" sz="4800" dirty="0" smtClean="0"/>
              <a:t> el tango.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the question!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¿Carmen </a:t>
            </a:r>
            <a:r>
              <a:rPr lang="en-US" sz="4800" dirty="0" err="1" smtClean="0"/>
              <a:t>compró</a:t>
            </a:r>
            <a:r>
              <a:rPr lang="en-US" sz="4800" dirty="0" smtClean="0"/>
              <a:t> los </a:t>
            </a:r>
            <a:r>
              <a:rPr lang="en-US" sz="4800" dirty="0" err="1" smtClean="0"/>
              <a:t>libros</a:t>
            </a:r>
            <a:r>
              <a:rPr lang="en-US" sz="4800" dirty="0" smtClean="0"/>
              <a:t> </a:t>
            </a:r>
            <a:r>
              <a:rPr lang="en-US" sz="4800" dirty="0" err="1" smtClean="0"/>
              <a:t>nuevos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¿Ella </a:t>
            </a:r>
            <a:r>
              <a:rPr lang="en-US" sz="4800" dirty="0" err="1" smtClean="0"/>
              <a:t>comprendió</a:t>
            </a:r>
            <a:r>
              <a:rPr lang="en-US" sz="4800" dirty="0" smtClean="0"/>
              <a:t> la </a:t>
            </a:r>
            <a:r>
              <a:rPr lang="en-US" sz="4800" dirty="0" err="1" smtClean="0"/>
              <a:t>conversación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Tú</a:t>
            </a:r>
            <a:r>
              <a:rPr lang="en-US" sz="4800" dirty="0" smtClean="0"/>
              <a:t> </a:t>
            </a:r>
            <a:r>
              <a:rPr lang="en-US" sz="4800" dirty="0" err="1" smtClean="0"/>
              <a:t>limpiaste</a:t>
            </a:r>
            <a:r>
              <a:rPr lang="en-US" sz="4800" dirty="0" smtClean="0"/>
              <a:t> el </a:t>
            </a:r>
            <a:r>
              <a:rPr lang="en-US" sz="4800" dirty="0" err="1" smtClean="0"/>
              <a:t>baño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Ellos</a:t>
            </a:r>
            <a:r>
              <a:rPr lang="en-US" sz="4800" dirty="0" smtClean="0"/>
              <a:t> </a:t>
            </a:r>
            <a:r>
              <a:rPr lang="en-US" sz="4800" dirty="0" err="1" smtClean="0"/>
              <a:t>quisieron</a:t>
            </a:r>
            <a:r>
              <a:rPr lang="en-US" sz="4800" dirty="0" smtClean="0"/>
              <a:t> vender la casa?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Él</a:t>
            </a:r>
            <a:r>
              <a:rPr lang="en-US" sz="4800" dirty="0" smtClean="0"/>
              <a:t> </a:t>
            </a:r>
            <a:r>
              <a:rPr lang="en-US" sz="4800" dirty="0" err="1" smtClean="0"/>
              <a:t>tuvo</a:t>
            </a:r>
            <a:r>
              <a:rPr lang="en-US" sz="4800" dirty="0" smtClean="0"/>
              <a:t>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practicar</a:t>
            </a:r>
            <a:r>
              <a:rPr lang="en-US" sz="4800" dirty="0" smtClean="0"/>
              <a:t> los </a:t>
            </a:r>
            <a:r>
              <a:rPr lang="en-US" sz="4800" dirty="0" err="1" smtClean="0"/>
              <a:t>deportes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SINGULAR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MASCULINE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 Lo:</a:t>
                      </a:r>
                      <a:r>
                        <a:rPr lang="en-US" sz="3600" b="1" baseline="0" dirty="0" smtClean="0"/>
                        <a:t> it</a:t>
                      </a:r>
                    </a:p>
                    <a:p>
                      <a:endParaRPr lang="en-US" sz="3600" b="1" baseline="0" dirty="0" smtClean="0"/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Los: them</a:t>
                      </a:r>
                      <a:endParaRPr 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FEMININE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 La: it</a:t>
                      </a:r>
                    </a:p>
                    <a:p>
                      <a:endParaRPr lang="en-US" sz="3600" b="1" dirty="0" smtClean="0"/>
                    </a:p>
                    <a:p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Las: them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Direct object pronouns come BEFORE a conjugated verb and agree with the noun in gender and number</a:t>
            </a:r>
          </a:p>
          <a:p>
            <a:r>
              <a:rPr lang="en-US" sz="3200" dirty="0" smtClean="0"/>
              <a:t>1.) decide what your direct object is </a:t>
            </a:r>
          </a:p>
          <a:p>
            <a:r>
              <a:rPr lang="en-US" sz="3200" dirty="0" smtClean="0"/>
              <a:t>2.) decide if the direct object is plural or singular and masculine or feminine</a:t>
            </a:r>
          </a:p>
          <a:p>
            <a:r>
              <a:rPr lang="en-US" sz="3200" dirty="0" smtClean="0"/>
              <a:t>3.) find the matching DOP from the chart</a:t>
            </a:r>
          </a:p>
          <a:p>
            <a:r>
              <a:rPr lang="en-US" sz="3200" dirty="0" smtClean="0"/>
              <a:t>4.) put the DOP before the conjugated verb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Marta </a:t>
            </a:r>
            <a:r>
              <a:rPr lang="en-US" sz="4000" dirty="0" err="1" smtClean="0"/>
              <a:t>quiere</a:t>
            </a:r>
            <a:r>
              <a:rPr lang="en-US" sz="4000" dirty="0" smtClean="0"/>
              <a:t> los </a:t>
            </a:r>
            <a:r>
              <a:rPr lang="en-US" sz="4000" dirty="0" err="1" smtClean="0"/>
              <a:t>guantes</a:t>
            </a:r>
            <a:r>
              <a:rPr lang="en-US" sz="4000" dirty="0" smtClean="0"/>
              <a:t>. </a:t>
            </a:r>
          </a:p>
          <a:p>
            <a:pPr lvl="1"/>
            <a:r>
              <a:rPr lang="en-US" sz="4000" dirty="0" smtClean="0"/>
              <a:t>Marta los </a:t>
            </a:r>
            <a:r>
              <a:rPr lang="en-US" sz="4000" dirty="0" err="1" smtClean="0"/>
              <a:t>quiere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Pedro come la </a:t>
            </a:r>
            <a:r>
              <a:rPr lang="en-US" sz="4000" dirty="0" err="1" smtClean="0"/>
              <a:t>ensalada</a:t>
            </a:r>
            <a:r>
              <a:rPr lang="en-US" sz="4000" dirty="0" smtClean="0"/>
              <a:t>. </a:t>
            </a:r>
          </a:p>
          <a:p>
            <a:pPr lvl="1"/>
            <a:r>
              <a:rPr lang="en-US" sz="4000" dirty="0" smtClean="0"/>
              <a:t>Pedro la come.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If you have a second verb that remains in the infinitive, the DOP can go directly after the </a:t>
            </a:r>
            <a:r>
              <a:rPr lang="en-US" sz="3600" dirty="0" err="1" smtClean="0"/>
              <a:t>unconjugated</a:t>
            </a:r>
            <a:r>
              <a:rPr lang="en-US" sz="3600" dirty="0" smtClean="0"/>
              <a:t> verb or before the conjugated verb. </a:t>
            </a:r>
          </a:p>
          <a:p>
            <a:pPr lvl="1"/>
            <a:r>
              <a:rPr lang="en-US" sz="3600" dirty="0" smtClean="0"/>
              <a:t>Juanita </a:t>
            </a:r>
            <a:r>
              <a:rPr lang="en-US" sz="3600" dirty="0" err="1" smtClean="0"/>
              <a:t>quiere</a:t>
            </a:r>
            <a:r>
              <a:rPr lang="en-US" sz="3600" dirty="0" smtClean="0"/>
              <a:t> </a:t>
            </a:r>
            <a:r>
              <a:rPr lang="en-US" sz="3600" dirty="0" err="1" smtClean="0"/>
              <a:t>comprar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botas</a:t>
            </a:r>
            <a:r>
              <a:rPr lang="en-US" sz="3600" dirty="0" smtClean="0"/>
              <a:t>’</a:t>
            </a:r>
          </a:p>
          <a:p>
            <a:pPr lvl="2"/>
            <a:r>
              <a:rPr lang="en-US" sz="3600" dirty="0" smtClean="0"/>
              <a:t>Juanita </a:t>
            </a:r>
            <a:r>
              <a:rPr lang="en-US" sz="3600" dirty="0" err="1" smtClean="0"/>
              <a:t>quiere</a:t>
            </a:r>
            <a:r>
              <a:rPr lang="en-US" sz="3600" dirty="0" smtClean="0"/>
              <a:t> </a:t>
            </a:r>
            <a:r>
              <a:rPr lang="en-US" sz="3600" dirty="0" err="1" smtClean="0"/>
              <a:t>comprarlas</a:t>
            </a:r>
            <a:endParaRPr lang="en-US" sz="3600" dirty="0" smtClean="0"/>
          </a:p>
          <a:p>
            <a:pPr lvl="2"/>
            <a:r>
              <a:rPr lang="en-US" sz="3600" dirty="0" smtClean="0"/>
              <a:t>Juanita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quiere</a:t>
            </a:r>
            <a:r>
              <a:rPr lang="en-US" sz="3600" dirty="0" smtClean="0"/>
              <a:t> </a:t>
            </a:r>
            <a:r>
              <a:rPr lang="en-US" sz="3600" dirty="0" err="1" smtClean="0"/>
              <a:t>comprar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direct object?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Maria </a:t>
            </a:r>
            <a:r>
              <a:rPr lang="en-US" sz="4800" dirty="0" err="1" smtClean="0"/>
              <a:t>compra</a:t>
            </a:r>
            <a:r>
              <a:rPr lang="en-US" sz="4800" dirty="0" smtClean="0"/>
              <a:t> </a:t>
            </a:r>
            <a:r>
              <a:rPr lang="en-US" sz="4800" dirty="0" err="1" smtClean="0"/>
              <a:t>unos</a:t>
            </a:r>
            <a:r>
              <a:rPr lang="en-US" sz="4800" dirty="0" smtClean="0"/>
              <a:t> </a:t>
            </a:r>
            <a:r>
              <a:rPr lang="en-US" sz="4800" dirty="0" err="1" smtClean="0"/>
              <a:t>llaveros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5259</TotalTime>
  <Words>410</Words>
  <Application>Microsoft Office PowerPoint</Application>
  <PresentationFormat>On-screen Show (4:3)</PresentationFormat>
  <Paragraphs>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Decatur</vt:lpstr>
      <vt:lpstr>Direct Object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direct object?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down the direct object pronoun that would replace each noun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Rewrite the sentence using a direct object pronoun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you have two verbs!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the question!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Pronouns</dc:title>
  <dc:creator>APS USER</dc:creator>
  <cp:lastModifiedBy>Lauren Houser</cp:lastModifiedBy>
  <cp:revision>407</cp:revision>
  <dcterms:created xsi:type="dcterms:W3CDTF">2013-02-25T15:30:40Z</dcterms:created>
  <dcterms:modified xsi:type="dcterms:W3CDTF">2014-10-06T18:24:15Z</dcterms:modified>
</cp:coreProperties>
</file>