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97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43FDBA-9812-4498-B2A4-3A002C7FDAA3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A72E93-D63A-4B06-B502-564BA4A9FD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IOP would go with the following subjects?</a:t>
            </a:r>
            <a:endParaRPr lang="en-US" sz="3600" dirty="0"/>
          </a:p>
          <a:p>
            <a:pPr lvl="1"/>
            <a:r>
              <a:rPr lang="en-US" sz="3600" dirty="0" smtClean="0"/>
              <a:t>A los </a:t>
            </a:r>
            <a:r>
              <a:rPr lang="en-US" sz="3600" dirty="0" err="1" smtClean="0"/>
              <a:t>estudiantes</a:t>
            </a:r>
            <a:endParaRPr lang="en-US" sz="3600" dirty="0" smtClean="0"/>
          </a:p>
          <a:p>
            <a:pPr lvl="1"/>
            <a:r>
              <a:rPr lang="en-US" sz="3600" dirty="0" smtClean="0"/>
              <a:t>A mi </a:t>
            </a:r>
            <a:r>
              <a:rPr lang="en-US" sz="3600" dirty="0" err="1" smtClean="0"/>
              <a:t>hermana</a:t>
            </a:r>
            <a:r>
              <a:rPr lang="en-US" sz="3600" dirty="0" smtClean="0"/>
              <a:t> y </a:t>
            </a:r>
            <a:r>
              <a:rPr lang="en-US" sz="3600" dirty="0" err="1" smtClean="0"/>
              <a:t>yo</a:t>
            </a:r>
            <a:endParaRPr lang="en-US" sz="3600" dirty="0" smtClean="0"/>
          </a:p>
          <a:p>
            <a:pPr lvl="1"/>
            <a:r>
              <a:rPr lang="en-US" sz="3600" dirty="0" smtClean="0"/>
              <a:t>A </a:t>
            </a:r>
            <a:r>
              <a:rPr lang="en-US" sz="3600" dirty="0" err="1" smtClean="0"/>
              <a:t>ti</a:t>
            </a:r>
            <a:endParaRPr lang="en-US" sz="3600" dirty="0" smtClean="0"/>
          </a:p>
          <a:p>
            <a:pPr lvl="1"/>
            <a:r>
              <a:rPr lang="en-US" sz="3600" dirty="0" smtClean="0"/>
              <a:t>A Sara</a:t>
            </a:r>
          </a:p>
          <a:p>
            <a:pPr lvl="1"/>
            <a:r>
              <a:rPr lang="en-US" sz="3600" dirty="0" smtClean="0"/>
              <a:t>A 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Fill in the blank with the correct IOP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novio</a:t>
            </a:r>
            <a:r>
              <a:rPr lang="en-US" sz="4000" dirty="0" smtClean="0"/>
              <a:t> ___________</a:t>
            </a:r>
            <a:r>
              <a:rPr lang="en-US" sz="4000" dirty="0" err="1" smtClean="0"/>
              <a:t>dio</a:t>
            </a:r>
            <a:r>
              <a:rPr lang="en-US" sz="4000" dirty="0"/>
              <a:t> </a:t>
            </a:r>
            <a:r>
              <a:rPr lang="en-US" sz="4000" dirty="0" smtClean="0"/>
              <a:t>un </a:t>
            </a:r>
            <a:r>
              <a:rPr lang="en-US" sz="4000" dirty="0" err="1" smtClean="0"/>
              <a:t>anillo</a:t>
            </a:r>
            <a:r>
              <a:rPr lang="en-US" sz="4000" dirty="0" smtClean="0"/>
              <a:t> </a:t>
            </a:r>
            <a:r>
              <a:rPr lang="en-US" sz="4000" dirty="0" err="1" smtClean="0"/>
              <a:t>hermoso</a:t>
            </a:r>
            <a:r>
              <a:rPr lang="en-US" sz="4000" dirty="0" smtClean="0"/>
              <a:t> a </a:t>
            </a:r>
            <a:r>
              <a:rPr lang="en-US" sz="4000" dirty="0" err="1" smtClean="0"/>
              <a:t>mí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93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maestra</a:t>
            </a:r>
            <a:r>
              <a:rPr lang="en-US" sz="4000" dirty="0" smtClean="0"/>
              <a:t> _____________ </a:t>
            </a:r>
            <a:r>
              <a:rPr lang="en-US" sz="4000" dirty="0" err="1" smtClean="0"/>
              <a:t>dijo</a:t>
            </a:r>
            <a:r>
              <a:rPr lang="en-US" sz="4000" dirty="0" smtClean="0"/>
              <a:t> a mi </a:t>
            </a:r>
            <a:r>
              <a:rPr lang="en-US" sz="4000" dirty="0" err="1" smtClean="0"/>
              <a:t>amiga</a:t>
            </a:r>
            <a:r>
              <a:rPr lang="en-US" sz="4000" dirty="0" smtClean="0"/>
              <a:t> y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/>
              <a:t> </a:t>
            </a:r>
            <a:r>
              <a:rPr lang="en-US" sz="4000" dirty="0" err="1" smtClean="0"/>
              <a:t>tuvimos</a:t>
            </a:r>
            <a:r>
              <a:rPr lang="en-US" sz="4000" dirty="0" smtClean="0"/>
              <a:t> </a:t>
            </a:r>
            <a:r>
              <a:rPr lang="en-US" sz="4000" dirty="0" err="1" smtClean="0"/>
              <a:t>tarea</a:t>
            </a:r>
            <a:r>
              <a:rPr lang="en-US" sz="4000" dirty="0" smtClean="0"/>
              <a:t> </a:t>
            </a:r>
            <a:r>
              <a:rPr lang="en-US" sz="4000" dirty="0" err="1" smtClean="0"/>
              <a:t>anoche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18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buys my sister a necklace. </a:t>
            </a:r>
          </a:p>
          <a:p>
            <a:r>
              <a:rPr lang="en-US" dirty="0" smtClean="0"/>
              <a:t>Ella le </a:t>
            </a:r>
            <a:r>
              <a:rPr lang="en-US" dirty="0" err="1" smtClean="0"/>
              <a:t>compra</a:t>
            </a:r>
            <a:r>
              <a:rPr lang="en-US" dirty="0" smtClean="0"/>
              <a:t> a mi </a:t>
            </a:r>
            <a:r>
              <a:rPr lang="en-US" dirty="0" err="1" smtClean="0"/>
              <a:t>hermana</a:t>
            </a:r>
            <a:r>
              <a:rPr lang="en-US" smtClean="0"/>
              <a:t> un collar.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 hombre _________</a:t>
            </a:r>
            <a:r>
              <a:rPr lang="en-US" sz="4000" dirty="0" err="1" smtClean="0"/>
              <a:t>escribió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nota a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chicas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57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 indirect object tells you to who or for whom an action is performed.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An indirect object pronoun corresponds with/replaces the indirect object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Indirect Object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endParaRPr lang="en-US" sz="3200" b="1" dirty="0" smtClean="0"/>
                    </a:p>
                    <a:p>
                      <a:r>
                        <a:rPr lang="en-US" sz="3200" b="1" dirty="0" smtClean="0"/>
                        <a:t>Me: to/for me</a:t>
                      </a:r>
                      <a:endParaRPr lang="en-US" sz="32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n-US" sz="3200" b="1" dirty="0" smtClean="0"/>
                    </a:p>
                    <a:p>
                      <a:r>
                        <a:rPr lang="en-US" sz="3200" b="1" dirty="0" err="1" smtClean="0"/>
                        <a:t>Nos</a:t>
                      </a:r>
                      <a:r>
                        <a:rPr lang="en-US" sz="3200" b="1" dirty="0" smtClean="0"/>
                        <a:t>:</a:t>
                      </a:r>
                      <a:r>
                        <a:rPr lang="en-US" sz="3200" b="1" baseline="0" dirty="0" smtClean="0"/>
                        <a:t> to/for us</a:t>
                      </a:r>
                    </a:p>
                    <a:p>
                      <a:endParaRPr lang="en-US" sz="3200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b="1" dirty="0" smtClean="0"/>
                    </a:p>
                    <a:p>
                      <a:r>
                        <a:rPr lang="en-US" sz="3200" b="1" dirty="0" smtClean="0"/>
                        <a:t>Te: to/for you</a:t>
                      </a:r>
                    </a:p>
                    <a:p>
                      <a:endParaRPr lang="en-US" sz="32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b="1" dirty="0" smtClean="0"/>
                    </a:p>
                    <a:p>
                      <a:r>
                        <a:rPr lang="en-US" sz="3200" b="1" dirty="0" smtClean="0"/>
                        <a:t>Le:</a:t>
                      </a:r>
                      <a:r>
                        <a:rPr lang="en-US" sz="3200" b="1" baseline="0" dirty="0" smtClean="0"/>
                        <a:t> to/for him, her, you (formal)</a:t>
                      </a:r>
                    </a:p>
                    <a:p>
                      <a:endParaRPr lang="en-US" sz="3200" b="1" baseline="0" dirty="0" smtClean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n-US" sz="3200" b="1" dirty="0" smtClean="0"/>
                    </a:p>
                    <a:p>
                      <a:r>
                        <a:rPr lang="en-US" sz="3200" b="1" dirty="0" smtClean="0"/>
                        <a:t>Les:</a:t>
                      </a:r>
                      <a:r>
                        <a:rPr lang="en-US" sz="3200" b="1" baseline="0" dirty="0" smtClean="0"/>
                        <a:t> to/for them, y’all</a:t>
                      </a:r>
                      <a:endParaRPr lang="en-US" sz="3200" b="1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When using IOP with one verb, they are put BEFORE the conjugated verb </a:t>
            </a:r>
          </a:p>
          <a:p>
            <a:r>
              <a:rPr lang="en-US" sz="4000" dirty="0" smtClean="0"/>
              <a:t>If you have more than one verb you can put it before the conjugated verb, or after the infinitive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With all of the indirect object pronouns, but especially with </a:t>
            </a:r>
            <a:r>
              <a:rPr lang="en-US" sz="4000" dirty="0" smtClean="0"/>
              <a:t>Le and </a:t>
            </a:r>
            <a:r>
              <a:rPr lang="en-US" sz="4000" dirty="0" smtClean="0"/>
              <a:t>Les-the IOP </a:t>
            </a:r>
            <a:r>
              <a:rPr lang="en-US" sz="4000" dirty="0" smtClean="0"/>
              <a:t>can apply to various people you generally make the sentence more specific by adding:</a:t>
            </a:r>
          </a:p>
          <a:p>
            <a:r>
              <a:rPr lang="en-US" sz="4000" dirty="0" smtClean="0"/>
              <a:t>“a”+ the subject’s name/pronoun/noun</a:t>
            </a:r>
          </a:p>
          <a:p>
            <a:r>
              <a:rPr lang="en-US" sz="4000" dirty="0" smtClean="0"/>
              <a:t>You can do this will all the IOPs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</a:t>
            </a:r>
            <a:r>
              <a:rPr lang="en-US" dirty="0" err="1" smtClean="0"/>
              <a:t>indentify</a:t>
            </a:r>
            <a:r>
              <a:rPr lang="en-US" dirty="0" smtClean="0"/>
              <a:t> an Indirect Object in a sentence?</a:t>
            </a:r>
          </a:p>
          <a:p>
            <a:pPr lvl="1"/>
            <a:r>
              <a:rPr lang="en-US" dirty="0" smtClean="0"/>
              <a:t>-look for “a___________”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r>
              <a:rPr lang="en-US" sz="4000" dirty="0" smtClean="0"/>
              <a:t>What IOP would correspond with:</a:t>
            </a:r>
          </a:p>
          <a:p>
            <a:r>
              <a:rPr lang="en-US" sz="4000" dirty="0" smtClean="0"/>
              <a:t>A mi amigo</a:t>
            </a:r>
          </a:p>
          <a:p>
            <a:r>
              <a:rPr lang="en-US" sz="4000" dirty="0" smtClean="0"/>
              <a:t>A Juan y Pedro</a:t>
            </a:r>
          </a:p>
          <a:p>
            <a:r>
              <a:rPr lang="en-US" sz="4000" dirty="0" smtClean="0"/>
              <a:t>A </a:t>
            </a:r>
            <a:r>
              <a:rPr lang="en-US" sz="4000" dirty="0" err="1" smtClean="0"/>
              <a:t>mí</a:t>
            </a:r>
            <a:endParaRPr lang="en-US" sz="4000" dirty="0" smtClean="0"/>
          </a:p>
          <a:p>
            <a:r>
              <a:rPr lang="en-US" sz="4000" dirty="0" smtClean="0"/>
              <a:t>A mi </a:t>
            </a:r>
            <a:r>
              <a:rPr lang="en-US" sz="4000" dirty="0" err="1" smtClean="0"/>
              <a:t>hermano</a:t>
            </a:r>
            <a:r>
              <a:rPr lang="en-US" sz="4000" dirty="0" smtClean="0"/>
              <a:t> y </a:t>
            </a:r>
            <a:r>
              <a:rPr lang="en-US" sz="4000" dirty="0" err="1" smtClean="0"/>
              <a:t>yo</a:t>
            </a:r>
            <a:endParaRPr lang="en-US" sz="4000" dirty="0" smtClean="0"/>
          </a:p>
          <a:p>
            <a:r>
              <a:rPr lang="en-US" sz="4000" dirty="0" smtClean="0"/>
              <a:t>A </a:t>
            </a:r>
            <a:r>
              <a:rPr lang="en-US" sz="4000" dirty="0" err="1" smtClean="0"/>
              <a:t>ti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Mis</a:t>
            </a:r>
            <a:r>
              <a:rPr lang="en-US" sz="3600" dirty="0" smtClean="0"/>
              <a:t> padres _______________ </a:t>
            </a:r>
            <a:r>
              <a:rPr lang="en-US" sz="3600" dirty="0" err="1" smtClean="0"/>
              <a:t>ayudan</a:t>
            </a:r>
            <a:r>
              <a:rPr lang="en-US" sz="3600" dirty="0" smtClean="0"/>
              <a:t> </a:t>
            </a:r>
            <a:r>
              <a:rPr lang="en-US" sz="3600" dirty="0" smtClean="0"/>
              <a:t>a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familias</a:t>
            </a:r>
            <a:r>
              <a:rPr lang="en-US" sz="3600" dirty="0" smtClean="0"/>
              <a:t> </a:t>
            </a:r>
            <a:r>
              <a:rPr lang="en-US" sz="3600" dirty="0" err="1" smtClean="0"/>
              <a:t>diferentes</a:t>
            </a:r>
            <a:r>
              <a:rPr lang="en-US" sz="3600" dirty="0" smtClean="0"/>
              <a:t> </a:t>
            </a:r>
            <a:r>
              <a:rPr lang="en-US" sz="3600" dirty="0" err="1" smtClean="0"/>
              <a:t>durante</a:t>
            </a:r>
            <a:r>
              <a:rPr lang="en-US" sz="3600" dirty="0" smtClean="0"/>
              <a:t> el </a:t>
            </a:r>
            <a:r>
              <a:rPr lang="en-US" sz="3600" dirty="0" err="1" smtClean="0"/>
              <a:t>accidente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Decide what your indirect object is</a:t>
            </a:r>
          </a:p>
          <a:p>
            <a:r>
              <a:rPr lang="en-US" sz="3600" dirty="0" smtClean="0"/>
              <a:t>Find the corresponding IOP: it must agree in number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3075</TotalTime>
  <Words>288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Indirect Object Pronouns</vt:lpstr>
      <vt:lpstr>PowerPoint Presentation</vt:lpstr>
      <vt:lpstr>PowerPoint Presentation</vt:lpstr>
      <vt:lpstr>The Indirect Object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Fill in the blank with the correct IOP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Object Pronouns</dc:title>
  <dc:creator>APS USER</dc:creator>
  <cp:lastModifiedBy>Lauren Houser</cp:lastModifiedBy>
  <cp:revision>50</cp:revision>
  <dcterms:created xsi:type="dcterms:W3CDTF">2013-03-04T14:46:56Z</dcterms:created>
  <dcterms:modified xsi:type="dcterms:W3CDTF">2014-10-13T22:39:17Z</dcterms:modified>
</cp:coreProperties>
</file>