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314" autoAdjust="0"/>
    <p:restoredTop sz="94660"/>
  </p:normalViewPr>
  <p:slideViewPr>
    <p:cSldViewPr>
      <p:cViewPr varScale="1">
        <p:scale>
          <a:sx n="69" d="100"/>
          <a:sy n="69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0007-4502-4EEC-BB35-5634E24B4A0C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73E2-7D05-47E4-851F-76DD88FC9FFE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0007-4502-4EEC-BB35-5634E24B4A0C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73E2-7D05-47E4-851F-76DD88FC9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0007-4502-4EEC-BB35-5634E24B4A0C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73E2-7D05-47E4-851F-76DD88FC9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0007-4502-4EEC-BB35-5634E24B4A0C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73E2-7D05-47E4-851F-76DD88FC9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0007-4502-4EEC-BB35-5634E24B4A0C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73E2-7D05-47E4-851F-76DD88FC9FF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0007-4502-4EEC-BB35-5634E24B4A0C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73E2-7D05-47E4-851F-76DD88FC9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0007-4502-4EEC-BB35-5634E24B4A0C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73E2-7D05-47E4-851F-76DD88FC9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0007-4502-4EEC-BB35-5634E24B4A0C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73E2-7D05-47E4-851F-76DD88FC9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0007-4502-4EEC-BB35-5634E24B4A0C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73E2-7D05-47E4-851F-76DD88FC9F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0007-4502-4EEC-BB35-5634E24B4A0C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73E2-7D05-47E4-851F-76DD88FC9FFE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950007-4502-4EEC-BB35-5634E24B4A0C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7C73E2-7D05-47E4-851F-76DD88FC9FFE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B8950007-4502-4EEC-BB35-5634E24B4A0C}" type="datetimeFigureOut">
              <a:rPr lang="en-US" smtClean="0"/>
              <a:t>8/26/2014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8F7C73E2-7D05-47E4-851F-76DD88FC9FFE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Present tense conjugations </a:t>
            </a:r>
          </a:p>
          <a:p>
            <a:pPr lvl="1"/>
            <a:r>
              <a:rPr lang="en-US" sz="3200" dirty="0" smtClean="0"/>
              <a:t>Regular and irregular</a:t>
            </a:r>
          </a:p>
          <a:p>
            <a:r>
              <a:rPr lang="en-US" sz="3200" dirty="0" err="1" smtClean="0"/>
              <a:t>Ser</a:t>
            </a:r>
            <a:r>
              <a:rPr lang="en-US" sz="3200" dirty="0" smtClean="0"/>
              <a:t> vs. </a:t>
            </a:r>
            <a:r>
              <a:rPr lang="en-US" sz="3200" dirty="0" err="1" smtClean="0"/>
              <a:t>Estar</a:t>
            </a:r>
            <a:endParaRPr lang="en-US" sz="3200" dirty="0" smtClean="0"/>
          </a:p>
          <a:p>
            <a:r>
              <a:rPr lang="en-US" sz="3200" dirty="0" smtClean="0"/>
              <a:t>Present progressive</a:t>
            </a:r>
          </a:p>
          <a:p>
            <a:r>
              <a:rPr lang="en-US" sz="3200" dirty="0" smtClean="0"/>
              <a:t>Demonstrative adjectives</a:t>
            </a:r>
          </a:p>
          <a:p>
            <a:r>
              <a:rPr lang="en-US" sz="3200" dirty="0" err="1" smtClean="0"/>
              <a:t>Piratas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98888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534400" cy="4525963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Irregular in 1</a:t>
            </a:r>
            <a:r>
              <a:rPr lang="en-US" sz="3200" b="1" baseline="30000" dirty="0" smtClean="0"/>
              <a:t>st</a:t>
            </a:r>
            <a:r>
              <a:rPr lang="en-US" sz="3200" b="1" dirty="0" smtClean="0"/>
              <a:t> person</a:t>
            </a:r>
          </a:p>
          <a:p>
            <a:pPr lvl="1"/>
            <a:r>
              <a:rPr lang="en-US" sz="3200" dirty="0" smtClean="0"/>
              <a:t>Dar: to give</a:t>
            </a:r>
          </a:p>
          <a:p>
            <a:pPr lvl="1"/>
            <a:endParaRPr lang="en-US" sz="3200" dirty="0" smtClean="0"/>
          </a:p>
          <a:p>
            <a:pPr marL="0" indent="0">
              <a:buNone/>
            </a:pPr>
            <a:endParaRPr lang="en-US" sz="3200" b="1" dirty="0"/>
          </a:p>
          <a:p>
            <a:r>
              <a:rPr lang="en-US" sz="3200" b="1" dirty="0" smtClean="0"/>
              <a:t>Irregular in 1</a:t>
            </a:r>
            <a:r>
              <a:rPr lang="en-US" sz="3200" b="1" baseline="30000" dirty="0" smtClean="0"/>
              <a:t>st</a:t>
            </a:r>
            <a:r>
              <a:rPr lang="en-US" sz="3200" b="1" dirty="0" smtClean="0"/>
              <a:t> person plus E</a:t>
            </a:r>
            <a:r>
              <a:rPr lang="en-US" sz="3200" b="1" dirty="0" smtClean="0">
                <a:sym typeface="Wingdings" panose="05000000000000000000" pitchFamily="2" charset="2"/>
              </a:rPr>
              <a:t>IE stem-changer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Tener: to have</a:t>
            </a:r>
          </a:p>
          <a:p>
            <a:pPr lvl="1"/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8706194"/>
              </p:ext>
            </p:extLst>
          </p:nvPr>
        </p:nvGraphicFramePr>
        <p:xfrm>
          <a:off x="762000" y="28956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Doy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Damos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769340"/>
              </p:ext>
            </p:extLst>
          </p:nvPr>
        </p:nvGraphicFramePr>
        <p:xfrm>
          <a:off x="914400" y="51816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Tengo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Tenemos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Tienes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Tiene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Tienen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549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Totally irregular:</a:t>
            </a:r>
          </a:p>
          <a:p>
            <a:pPr lvl="1"/>
            <a:r>
              <a:rPr lang="en-US" sz="3200" dirty="0" err="1" smtClean="0"/>
              <a:t>Ir</a:t>
            </a:r>
            <a:r>
              <a:rPr lang="en-US" sz="3200" dirty="0" smtClean="0"/>
              <a:t>: to go</a:t>
            </a:r>
          </a:p>
          <a:p>
            <a:pPr lvl="1"/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3949496"/>
              </p:ext>
            </p:extLst>
          </p:nvPr>
        </p:nvGraphicFramePr>
        <p:xfrm>
          <a:off x="1295400" y="3124200"/>
          <a:ext cx="6096000" cy="2468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5230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Voy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Vamos</a:t>
                      </a:r>
                      <a:endParaRPr lang="en-US" sz="2400" dirty="0"/>
                    </a:p>
                  </a:txBody>
                  <a:tcPr/>
                </a:tc>
              </a:tr>
              <a:tr h="252307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Vas</a:t>
                      </a:r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</a:tr>
              <a:tr h="252307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Va</a:t>
                      </a:r>
                      <a:endParaRPr lang="en-US" sz="2400" dirty="0" smtClean="0"/>
                    </a:p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Van</a:t>
                      </a:r>
                      <a:r>
                        <a:rPr lang="en-US" sz="2400" baseline="0" dirty="0" smtClean="0"/>
                        <a:t> 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6337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`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Y’all want</a:t>
            </a:r>
          </a:p>
          <a:p>
            <a:r>
              <a:rPr lang="en-US" sz="3600" dirty="0" smtClean="0"/>
              <a:t>She goes</a:t>
            </a:r>
          </a:p>
          <a:p>
            <a:r>
              <a:rPr lang="en-US" sz="3600" dirty="0" smtClean="0"/>
              <a:t>I have</a:t>
            </a:r>
          </a:p>
          <a:p>
            <a:r>
              <a:rPr lang="en-US" sz="3600" dirty="0" smtClean="0"/>
              <a:t>He plays</a:t>
            </a:r>
          </a:p>
          <a:p>
            <a:r>
              <a:rPr lang="en-US" sz="3600" dirty="0" smtClean="0"/>
              <a:t>You can</a:t>
            </a:r>
          </a:p>
          <a:p>
            <a:r>
              <a:rPr lang="en-US" sz="3600" dirty="0" smtClean="0"/>
              <a:t>We (all girls) sleep</a:t>
            </a:r>
          </a:p>
          <a:p>
            <a:pPr marL="0" indent="0">
              <a:buNone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762617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Irregular Verb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b="1" dirty="0" err="1" smtClean="0"/>
              <a:t>Ir</a:t>
            </a:r>
            <a:r>
              <a:rPr lang="en-US" b="1" dirty="0" smtClean="0"/>
              <a:t>+ a+ infinitive= am/is/are going to…</a:t>
            </a:r>
          </a:p>
          <a:p>
            <a:pPr lvl="1"/>
            <a:r>
              <a:rPr lang="en-US" sz="2400" dirty="0" err="1" smtClean="0"/>
              <a:t>Yo</a:t>
            </a:r>
            <a:r>
              <a:rPr lang="en-US" sz="2400" dirty="0" smtClean="0"/>
              <a:t> </a:t>
            </a:r>
            <a:r>
              <a:rPr lang="en-US" sz="2400" dirty="0" err="1" smtClean="0"/>
              <a:t>voy</a:t>
            </a:r>
            <a:r>
              <a:rPr lang="en-US" sz="2400" dirty="0" smtClean="0"/>
              <a:t> a comer en un </a:t>
            </a:r>
            <a:r>
              <a:rPr lang="en-US" sz="2400" dirty="0" err="1" smtClean="0"/>
              <a:t>restaurante</a:t>
            </a:r>
            <a:endParaRPr lang="en-US" sz="2400" dirty="0" smtClean="0"/>
          </a:p>
          <a:p>
            <a:pPr marL="45720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I am going to eat in a restaurant. </a:t>
            </a:r>
          </a:p>
          <a:p>
            <a:pPr marL="457200" lvl="1" indent="0">
              <a:buNone/>
            </a:pPr>
            <a:r>
              <a:rPr lang="en-US" sz="2400" dirty="0" smtClean="0"/>
              <a:t>*DO NOT CONJUGATE SECOND VERB!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b="1" dirty="0" err="1" smtClean="0"/>
              <a:t>Querer</a:t>
            </a:r>
            <a:r>
              <a:rPr lang="en-US" b="1" dirty="0" smtClean="0"/>
              <a:t>+ infinitive= want to</a:t>
            </a:r>
          </a:p>
          <a:p>
            <a:pPr lvl="1"/>
            <a:r>
              <a:rPr lang="en-US" sz="2400" dirty="0" smtClean="0"/>
              <a:t>Ella </a:t>
            </a:r>
            <a:r>
              <a:rPr lang="en-US" sz="2400" dirty="0" err="1" smtClean="0"/>
              <a:t>quiere</a:t>
            </a:r>
            <a:r>
              <a:rPr lang="en-US" sz="2400" dirty="0" smtClean="0"/>
              <a:t> </a:t>
            </a:r>
            <a:r>
              <a:rPr lang="en-US" sz="2400" dirty="0" err="1" smtClean="0"/>
              <a:t>bailar</a:t>
            </a:r>
            <a:r>
              <a:rPr lang="en-US" sz="2400" dirty="0" smtClean="0"/>
              <a:t> con Channing Tatum.</a:t>
            </a:r>
          </a:p>
          <a:p>
            <a:pPr marL="457200" lvl="1" indent="0">
              <a:buNone/>
            </a:pPr>
            <a:r>
              <a:rPr lang="en-US" sz="2400" dirty="0"/>
              <a:t> </a:t>
            </a:r>
            <a:r>
              <a:rPr lang="en-US" sz="2400" dirty="0" smtClean="0"/>
              <a:t>   She wants to dance with Channing Tatum.</a:t>
            </a:r>
          </a:p>
          <a:p>
            <a:pPr marL="457200" lvl="1" indent="0">
              <a:buNone/>
            </a:pPr>
            <a:endParaRPr lang="en-US" sz="2400" dirty="0" smtClean="0"/>
          </a:p>
          <a:p>
            <a:r>
              <a:rPr lang="en-US" b="1" dirty="0" smtClean="0"/>
              <a:t>Tener + </a:t>
            </a:r>
            <a:r>
              <a:rPr lang="en-US" b="1" dirty="0" err="1" smtClean="0"/>
              <a:t>que</a:t>
            </a:r>
            <a:r>
              <a:rPr lang="en-US" b="1" dirty="0" smtClean="0"/>
              <a:t> + infinitive= have to…</a:t>
            </a:r>
          </a:p>
          <a:p>
            <a:pPr lvl="1"/>
            <a:r>
              <a:rPr lang="en-US" sz="2400" dirty="0" err="1" smtClean="0"/>
              <a:t>Nosotros</a:t>
            </a:r>
            <a:r>
              <a:rPr lang="en-US" sz="2400" dirty="0" smtClean="0"/>
              <a:t> </a:t>
            </a:r>
            <a:r>
              <a:rPr lang="en-US" sz="2400" dirty="0" err="1" smtClean="0"/>
              <a:t>tenemos</a:t>
            </a:r>
            <a:r>
              <a:rPr lang="en-US" sz="2400" dirty="0" smtClean="0"/>
              <a:t> </a:t>
            </a:r>
            <a:r>
              <a:rPr lang="en-US" sz="2400" dirty="0" err="1" smtClean="0"/>
              <a:t>que</a:t>
            </a:r>
            <a:r>
              <a:rPr lang="en-US" sz="2400" dirty="0" smtClean="0"/>
              <a:t> </a:t>
            </a:r>
            <a:r>
              <a:rPr lang="en-US" sz="2400" dirty="0" err="1" smtClean="0"/>
              <a:t>estudiar</a:t>
            </a:r>
            <a:r>
              <a:rPr lang="en-US" sz="2400" dirty="0" smtClean="0"/>
              <a:t> para el </a:t>
            </a:r>
            <a:r>
              <a:rPr lang="en-US" sz="2400" dirty="0" err="1" smtClean="0"/>
              <a:t>examen</a:t>
            </a:r>
            <a:r>
              <a:rPr lang="en-US" sz="2400" dirty="0" smtClean="0"/>
              <a:t>.</a:t>
            </a:r>
          </a:p>
          <a:p>
            <a:pPr marL="457200" lvl="1" indent="0">
              <a:buNone/>
            </a:pPr>
            <a:r>
              <a:rPr lang="en-US" sz="2400" dirty="0" smtClean="0"/>
              <a:t>   We have to study for the test.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05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 have to practice the piano.</a:t>
            </a:r>
          </a:p>
          <a:p>
            <a:r>
              <a:rPr lang="en-US" sz="4000" dirty="0" smtClean="0"/>
              <a:t>He wants to listen to music.</a:t>
            </a:r>
          </a:p>
          <a:p>
            <a:r>
              <a:rPr lang="en-US" sz="4000" dirty="0" smtClean="0"/>
              <a:t>We are going to play the guitar.</a:t>
            </a:r>
          </a:p>
          <a:p>
            <a:r>
              <a:rPr lang="en-US" sz="4000" dirty="0" smtClean="0"/>
              <a:t>They (all girls) have to read a book.</a:t>
            </a:r>
          </a:p>
          <a:p>
            <a:r>
              <a:rPr lang="en-US" sz="4000" dirty="0" smtClean="0"/>
              <a:t>You are going to buy the red shirt.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12416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Conjugation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69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to Conjugating a Verb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1.) Decide what kind of verb you have (AR/ER/IR)</a:t>
            </a:r>
          </a:p>
          <a:p>
            <a:r>
              <a:rPr lang="en-US" sz="3600" dirty="0" smtClean="0"/>
              <a:t>2.) Decide what pronoun you are conjugating for</a:t>
            </a:r>
          </a:p>
          <a:p>
            <a:r>
              <a:rPr lang="en-US" sz="3600" dirty="0" smtClean="0"/>
              <a:t>3.) Drop the ending</a:t>
            </a:r>
          </a:p>
          <a:p>
            <a:r>
              <a:rPr lang="en-US" sz="3600" dirty="0" smtClean="0"/>
              <a:t>4.) Add the new ending that matches your pronoun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958909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 VERBS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8112630"/>
              </p:ext>
            </p:extLst>
          </p:nvPr>
        </p:nvGraphicFramePr>
        <p:xfrm>
          <a:off x="457200" y="1600200"/>
          <a:ext cx="8229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Yo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-o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Nosotros</a:t>
                      </a:r>
                      <a:r>
                        <a:rPr lang="en-US" sz="2000" dirty="0" smtClean="0"/>
                        <a:t>/</a:t>
                      </a:r>
                      <a:r>
                        <a:rPr lang="en-US" sz="2000" dirty="0" err="1" smtClean="0"/>
                        <a:t>Nosotras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-</a:t>
                      </a:r>
                      <a:r>
                        <a:rPr lang="en-US" sz="2000" dirty="0" err="1" smtClean="0"/>
                        <a:t>amos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Tú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-as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Él</a:t>
                      </a:r>
                      <a:r>
                        <a:rPr lang="en-US" sz="2000" dirty="0" smtClean="0"/>
                        <a:t>/Ella/</a:t>
                      </a:r>
                      <a:r>
                        <a:rPr lang="en-US" sz="2000" dirty="0" err="1" smtClean="0"/>
                        <a:t>Usted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-a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Ellos</a:t>
                      </a:r>
                      <a:r>
                        <a:rPr lang="en-US" sz="2000" dirty="0" smtClean="0"/>
                        <a:t>/</a:t>
                      </a:r>
                      <a:r>
                        <a:rPr lang="en-US" sz="2000" dirty="0" err="1" smtClean="0"/>
                        <a:t>Ellas</a:t>
                      </a:r>
                      <a:r>
                        <a:rPr lang="en-US" sz="2000" dirty="0" smtClean="0"/>
                        <a:t>/</a:t>
                      </a:r>
                      <a:r>
                        <a:rPr lang="en-US" sz="2000" dirty="0" err="1" smtClean="0"/>
                        <a:t>Ustedes</a:t>
                      </a:r>
                      <a:r>
                        <a:rPr lang="en-US" sz="2000" dirty="0" smtClean="0"/>
                        <a:t> </a:t>
                      </a:r>
                    </a:p>
                    <a:p>
                      <a:pPr algn="ctr"/>
                      <a:r>
                        <a:rPr lang="en-US" sz="2000" dirty="0" smtClean="0"/>
                        <a:t>-an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462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ER/IR VERBS</a:t>
            </a:r>
            <a:endParaRPr lang="en-U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08672097"/>
              </p:ext>
            </p:extLst>
          </p:nvPr>
        </p:nvGraphicFramePr>
        <p:xfrm>
          <a:off x="457200" y="1600200"/>
          <a:ext cx="8229600" cy="3017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Yo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-o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Nosotros</a:t>
                      </a:r>
                      <a:r>
                        <a:rPr lang="en-US" sz="2000" dirty="0" smtClean="0"/>
                        <a:t>/</a:t>
                      </a:r>
                      <a:r>
                        <a:rPr lang="en-US" sz="2000" dirty="0" err="1" smtClean="0"/>
                        <a:t>Nosotras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-</a:t>
                      </a:r>
                      <a:r>
                        <a:rPr lang="en-US" sz="2000" dirty="0" err="1" smtClean="0"/>
                        <a:t>emos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-</a:t>
                      </a:r>
                      <a:r>
                        <a:rPr lang="en-US" sz="2000" dirty="0" err="1" smtClean="0"/>
                        <a:t>imos</a:t>
                      </a:r>
                      <a:endParaRPr lang="en-US" sz="20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Tú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-</a:t>
                      </a:r>
                      <a:r>
                        <a:rPr lang="en-US" sz="2000" dirty="0" err="1" smtClean="0"/>
                        <a:t>es</a:t>
                      </a:r>
                      <a:endParaRPr lang="en-US" sz="2000" dirty="0" smtClean="0"/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Él</a:t>
                      </a:r>
                      <a:r>
                        <a:rPr lang="en-US" sz="2000" dirty="0" smtClean="0"/>
                        <a:t>/Ella/</a:t>
                      </a:r>
                      <a:r>
                        <a:rPr lang="en-US" sz="2000" dirty="0" err="1" smtClean="0"/>
                        <a:t>Usted</a:t>
                      </a:r>
                      <a:endParaRPr lang="en-US" sz="2000" dirty="0" smtClean="0"/>
                    </a:p>
                    <a:p>
                      <a:pPr algn="ctr"/>
                      <a:r>
                        <a:rPr lang="en-US" sz="2000" dirty="0" smtClean="0"/>
                        <a:t>-e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/>
                        <a:t>Ellos</a:t>
                      </a:r>
                      <a:r>
                        <a:rPr lang="en-US" sz="2000" dirty="0" smtClean="0"/>
                        <a:t>/</a:t>
                      </a:r>
                      <a:r>
                        <a:rPr lang="en-US" sz="2000" dirty="0" err="1" smtClean="0"/>
                        <a:t>Ellas</a:t>
                      </a:r>
                      <a:r>
                        <a:rPr lang="en-US" sz="2000" dirty="0" smtClean="0"/>
                        <a:t>/</a:t>
                      </a:r>
                      <a:r>
                        <a:rPr lang="en-US" sz="2000" dirty="0" err="1" smtClean="0"/>
                        <a:t>Ustedes</a:t>
                      </a:r>
                      <a:r>
                        <a:rPr lang="en-US" sz="2000" dirty="0" smtClean="0"/>
                        <a:t> </a:t>
                      </a:r>
                    </a:p>
                    <a:p>
                      <a:pPr algn="ctr"/>
                      <a:r>
                        <a:rPr lang="en-US" sz="2000" dirty="0" smtClean="0"/>
                        <a:t>-en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482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err="1" smtClean="0"/>
              <a:t>Yo</a:t>
            </a:r>
            <a:r>
              <a:rPr lang="en-US" sz="4000" dirty="0" smtClean="0"/>
              <a:t> (</a:t>
            </a:r>
            <a:r>
              <a:rPr lang="en-US" sz="4000" dirty="0" err="1" smtClean="0"/>
              <a:t>cocinar</a:t>
            </a:r>
            <a:r>
              <a:rPr lang="en-US" sz="4000" dirty="0" smtClean="0"/>
              <a:t>)</a:t>
            </a:r>
          </a:p>
          <a:p>
            <a:r>
              <a:rPr lang="en-US" sz="4000" dirty="0" err="1" smtClean="0"/>
              <a:t>Ellos</a:t>
            </a:r>
            <a:r>
              <a:rPr lang="en-US" sz="4000" dirty="0" smtClean="0"/>
              <a:t> (leer)</a:t>
            </a:r>
          </a:p>
          <a:p>
            <a:r>
              <a:rPr lang="en-US" sz="4000" dirty="0" err="1" smtClean="0"/>
              <a:t>Tú</a:t>
            </a:r>
            <a:r>
              <a:rPr lang="en-US" sz="4000" dirty="0" smtClean="0"/>
              <a:t> (</a:t>
            </a:r>
            <a:r>
              <a:rPr lang="en-US" sz="4000" dirty="0" err="1" smtClean="0"/>
              <a:t>escribir</a:t>
            </a:r>
            <a:r>
              <a:rPr lang="en-US" sz="4000" dirty="0" smtClean="0"/>
              <a:t>)</a:t>
            </a:r>
          </a:p>
          <a:p>
            <a:r>
              <a:rPr lang="en-US" sz="4000" dirty="0" err="1" smtClean="0"/>
              <a:t>Usted</a:t>
            </a:r>
            <a:r>
              <a:rPr lang="en-US" sz="4000" dirty="0" smtClean="0"/>
              <a:t> (</a:t>
            </a:r>
            <a:r>
              <a:rPr lang="en-US" sz="4000" dirty="0" err="1" smtClean="0"/>
              <a:t>bailar</a:t>
            </a:r>
            <a:r>
              <a:rPr lang="en-US" sz="4000" dirty="0" smtClean="0"/>
              <a:t>)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176768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dirty="0" smtClean="0"/>
              <a:t>Irregular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4906963"/>
          </a:xfrm>
        </p:spPr>
        <p:txBody>
          <a:bodyPr>
            <a:noAutofit/>
          </a:bodyPr>
          <a:lstStyle/>
          <a:p>
            <a:r>
              <a:rPr lang="en-US" sz="3200" i="1" dirty="0" smtClean="0"/>
              <a:t>Don’t follow the normal patterns of conjugation</a:t>
            </a:r>
          </a:p>
          <a:p>
            <a:r>
              <a:rPr lang="en-US" sz="3200" b="1" dirty="0" smtClean="0"/>
              <a:t>Stem changing verbs</a:t>
            </a:r>
          </a:p>
          <a:p>
            <a:pPr lvl="1"/>
            <a:r>
              <a:rPr lang="en-US" sz="3200" dirty="0" smtClean="0"/>
              <a:t>The stem changes spelling</a:t>
            </a:r>
          </a:p>
          <a:p>
            <a:pPr lvl="1"/>
            <a:r>
              <a:rPr lang="en-US" sz="3200" dirty="0" smtClean="0"/>
              <a:t>NO stem change in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person plural!</a:t>
            </a:r>
          </a:p>
          <a:p>
            <a:pPr lvl="1"/>
            <a:r>
              <a:rPr lang="en-US" sz="3200" dirty="0" smtClean="0"/>
              <a:t>ENDINGS STAY THE SAME!</a:t>
            </a:r>
          </a:p>
          <a:p>
            <a:r>
              <a:rPr lang="en-US" sz="3200" b="1" dirty="0"/>
              <a:t>V</a:t>
            </a:r>
            <a:r>
              <a:rPr lang="en-US" sz="3200" b="1" dirty="0" smtClean="0"/>
              <a:t>erbs irregular in 1</a:t>
            </a:r>
            <a:r>
              <a:rPr lang="en-US" sz="3200" b="1" baseline="30000" dirty="0" smtClean="0"/>
              <a:t>st</a:t>
            </a:r>
            <a:r>
              <a:rPr lang="en-US" sz="3200" b="1" dirty="0" smtClean="0"/>
              <a:t> person</a:t>
            </a:r>
          </a:p>
          <a:p>
            <a:pPr lvl="1"/>
            <a:r>
              <a:rPr lang="en-US" sz="3200" dirty="0" smtClean="0"/>
              <a:t>Only irregular in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person, everything else stays the same</a:t>
            </a:r>
          </a:p>
          <a:p>
            <a:r>
              <a:rPr lang="en-US" sz="3200" b="1" dirty="0"/>
              <a:t>T</a:t>
            </a:r>
            <a:r>
              <a:rPr lang="en-US" sz="3200" b="1" dirty="0" smtClean="0"/>
              <a:t>otally irregular verbs</a:t>
            </a:r>
          </a:p>
          <a:p>
            <a:pPr lvl="1"/>
            <a:r>
              <a:rPr lang="en-US" sz="3200" dirty="0" smtClean="0"/>
              <a:t>Don’t follow any pattern </a:t>
            </a:r>
            <a:r>
              <a:rPr lang="en-US" sz="3200" dirty="0" smtClean="0">
                <a:sym typeface="Wingdings" panose="05000000000000000000" pitchFamily="2" charset="2"/>
              </a:rPr>
              <a:t>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77116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Stem Changing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b="1" dirty="0" smtClean="0"/>
              <a:t>E</a:t>
            </a:r>
            <a:r>
              <a:rPr lang="en-US" sz="3200" b="1" dirty="0" smtClean="0">
                <a:sym typeface="Wingdings" panose="05000000000000000000" pitchFamily="2" charset="2"/>
              </a:rPr>
              <a:t>IE stem-changing verbs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The stem changes from “E” to “IE”</a:t>
            </a:r>
          </a:p>
          <a:p>
            <a:pPr lvl="2"/>
            <a:r>
              <a:rPr lang="en-US" sz="3200" dirty="0" err="1" smtClean="0">
                <a:sym typeface="Wingdings" panose="05000000000000000000" pitchFamily="2" charset="2"/>
              </a:rPr>
              <a:t>Pensar</a:t>
            </a:r>
            <a:r>
              <a:rPr lang="en-US" sz="3200" dirty="0" smtClean="0">
                <a:sym typeface="Wingdings" panose="05000000000000000000" pitchFamily="2" charset="2"/>
              </a:rPr>
              <a:t>: to think</a:t>
            </a:r>
          </a:p>
          <a:p>
            <a:pPr lvl="2"/>
            <a:r>
              <a:rPr lang="en-US" sz="3200" dirty="0" err="1" smtClean="0">
                <a:sym typeface="Wingdings" panose="05000000000000000000" pitchFamily="2" charset="2"/>
              </a:rPr>
              <a:t>Empezar</a:t>
            </a:r>
            <a:r>
              <a:rPr lang="en-US" sz="3200" dirty="0" smtClean="0">
                <a:sym typeface="Wingdings" panose="05000000000000000000" pitchFamily="2" charset="2"/>
              </a:rPr>
              <a:t>: to start</a:t>
            </a:r>
          </a:p>
          <a:p>
            <a:pPr lvl="2"/>
            <a:r>
              <a:rPr lang="en-US" sz="3200" dirty="0" err="1" smtClean="0">
                <a:sym typeface="Wingdings" panose="05000000000000000000" pitchFamily="2" charset="2"/>
              </a:rPr>
              <a:t>Querer</a:t>
            </a:r>
            <a:r>
              <a:rPr lang="en-US" sz="3200" dirty="0" smtClean="0">
                <a:sym typeface="Wingdings" panose="05000000000000000000" pitchFamily="2" charset="2"/>
              </a:rPr>
              <a:t>: to want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They think= </a:t>
            </a:r>
            <a:r>
              <a:rPr lang="en-US" sz="3200" dirty="0" err="1" smtClean="0">
                <a:sym typeface="Wingdings" panose="05000000000000000000" pitchFamily="2" charset="2"/>
              </a:rPr>
              <a:t>Ellos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p</a:t>
            </a:r>
            <a:r>
              <a:rPr lang="en-US" sz="320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ie</a:t>
            </a:r>
            <a:r>
              <a:rPr lang="en-US" sz="3200" dirty="0" err="1" smtClean="0">
                <a:sym typeface="Wingdings" panose="05000000000000000000" pitchFamily="2" charset="2"/>
              </a:rPr>
              <a:t>nsan</a:t>
            </a:r>
            <a:endParaRPr lang="en-US" sz="3200" dirty="0" smtClean="0">
              <a:sym typeface="Wingdings" panose="05000000000000000000" pitchFamily="2" charset="2"/>
            </a:endParaRPr>
          </a:p>
          <a:p>
            <a:pPr lvl="2"/>
            <a:endParaRPr lang="en-US" dirty="0" smtClean="0">
              <a:sym typeface="Wingdings" panose="05000000000000000000" pitchFamily="2" charset="2"/>
            </a:endParaRPr>
          </a:p>
          <a:p>
            <a:pPr lvl="2"/>
            <a:endParaRPr lang="en-US" dirty="0" smtClean="0">
              <a:sym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6763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0480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3200" dirty="0" smtClean="0"/>
              <a:t>U</a:t>
            </a:r>
            <a:r>
              <a:rPr lang="en-US" sz="3200" dirty="0" smtClean="0">
                <a:sym typeface="Wingdings" panose="05000000000000000000" pitchFamily="2" charset="2"/>
              </a:rPr>
              <a:t> UE stem changing verbs</a:t>
            </a:r>
          </a:p>
          <a:p>
            <a:pPr lvl="1"/>
            <a:r>
              <a:rPr lang="en-US" sz="3200" dirty="0" err="1" smtClean="0">
                <a:sym typeface="Wingdings" panose="05000000000000000000" pitchFamily="2" charset="2"/>
              </a:rPr>
              <a:t>Jugar</a:t>
            </a:r>
            <a:r>
              <a:rPr lang="en-US" sz="3200" dirty="0" smtClean="0">
                <a:sym typeface="Wingdings" panose="05000000000000000000" pitchFamily="2" charset="2"/>
              </a:rPr>
              <a:t>: to play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You (formal) play= </a:t>
            </a:r>
            <a:r>
              <a:rPr lang="en-US" sz="3200" dirty="0" err="1" smtClean="0">
                <a:sym typeface="Wingdings" panose="05000000000000000000" pitchFamily="2" charset="2"/>
              </a:rPr>
              <a:t>Usted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j</a:t>
            </a:r>
            <a:r>
              <a:rPr lang="en-US" sz="320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ue</a:t>
            </a:r>
            <a:r>
              <a:rPr lang="en-US" sz="3200" dirty="0" err="1" smtClean="0">
                <a:sym typeface="Wingdings" panose="05000000000000000000" pitchFamily="2" charset="2"/>
              </a:rPr>
              <a:t>ga</a:t>
            </a:r>
            <a:endParaRPr lang="en-US" sz="3200" dirty="0" smtClean="0">
              <a:sym typeface="Wingdings" panose="05000000000000000000" pitchFamily="2" charset="2"/>
            </a:endParaRPr>
          </a:p>
          <a:p>
            <a:r>
              <a:rPr lang="en-US" sz="3200" dirty="0" smtClean="0">
                <a:sym typeface="Wingdings" panose="05000000000000000000" pitchFamily="2" charset="2"/>
              </a:rPr>
              <a:t>O UE stem </a:t>
            </a:r>
            <a:r>
              <a:rPr lang="en-US" sz="3200" dirty="0" err="1" smtClean="0">
                <a:sym typeface="Wingdings" panose="05000000000000000000" pitchFamily="2" charset="2"/>
              </a:rPr>
              <a:t>changin</a:t>
            </a:r>
            <a:r>
              <a:rPr lang="en-US" sz="3200" dirty="0" smtClean="0">
                <a:sym typeface="Wingdings" panose="05000000000000000000" pitchFamily="2" charset="2"/>
              </a:rPr>
              <a:t> verbs</a:t>
            </a:r>
          </a:p>
          <a:p>
            <a:pPr lvl="1"/>
            <a:r>
              <a:rPr lang="en-US" sz="3200" dirty="0" err="1" smtClean="0">
                <a:sym typeface="Wingdings" panose="05000000000000000000" pitchFamily="2" charset="2"/>
              </a:rPr>
              <a:t>Dormir</a:t>
            </a:r>
            <a:r>
              <a:rPr lang="en-US" sz="3200" dirty="0" smtClean="0">
                <a:sym typeface="Wingdings" panose="05000000000000000000" pitchFamily="2" charset="2"/>
              </a:rPr>
              <a:t>: to sleep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They sleep= </a:t>
            </a:r>
            <a:r>
              <a:rPr lang="en-US" sz="3200" dirty="0" err="1" smtClean="0">
                <a:sym typeface="Wingdings" panose="05000000000000000000" pitchFamily="2" charset="2"/>
              </a:rPr>
              <a:t>Ellos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  <a:r>
              <a:rPr lang="en-US" sz="3200" dirty="0" err="1" smtClean="0">
                <a:sym typeface="Wingdings" panose="05000000000000000000" pitchFamily="2" charset="2"/>
              </a:rPr>
              <a:t>d</a:t>
            </a:r>
            <a:r>
              <a:rPr lang="en-US" sz="3200" dirty="0" err="1" smtClean="0">
                <a:solidFill>
                  <a:srgbClr val="FFFF00"/>
                </a:solidFill>
                <a:sym typeface="Wingdings" panose="05000000000000000000" pitchFamily="2" charset="2"/>
              </a:rPr>
              <a:t>ue</a:t>
            </a:r>
            <a:r>
              <a:rPr lang="en-US" sz="3200" dirty="0" err="1" smtClean="0">
                <a:sym typeface="Wingdings" panose="05000000000000000000" pitchFamily="2" charset="2"/>
              </a:rPr>
              <a:t>rmen</a:t>
            </a:r>
            <a:r>
              <a:rPr lang="en-US" sz="3200" dirty="0" smtClean="0">
                <a:sym typeface="Wingdings" panose="05000000000000000000" pitchFamily="2" charset="2"/>
              </a:rPr>
              <a:t> </a:t>
            </a:r>
          </a:p>
          <a:p>
            <a:pPr lvl="1"/>
            <a:r>
              <a:rPr lang="en-US" sz="3200" dirty="0" err="1" smtClean="0">
                <a:sym typeface="Wingdings" panose="05000000000000000000" pitchFamily="2" charset="2"/>
              </a:rPr>
              <a:t>Poder</a:t>
            </a:r>
            <a:r>
              <a:rPr lang="en-US" sz="3200" dirty="0" smtClean="0">
                <a:sym typeface="Wingdings" panose="05000000000000000000" pitchFamily="2" charset="2"/>
              </a:rPr>
              <a:t>: to be able to</a:t>
            </a:r>
          </a:p>
          <a:p>
            <a:pPr lvl="1"/>
            <a:r>
              <a:rPr lang="en-US" sz="3200" dirty="0" smtClean="0">
                <a:sym typeface="Wingdings" panose="05000000000000000000" pitchFamily="2" charset="2"/>
              </a:rPr>
              <a:t>He is able to run</a:t>
            </a:r>
            <a:r>
              <a:rPr lang="en-US" sz="3200" dirty="0">
                <a:sym typeface="Wingdings" panose="05000000000000000000" pitchFamily="2" charset="2"/>
              </a:rPr>
              <a:t> </a:t>
            </a:r>
            <a:r>
              <a:rPr lang="en-US" sz="3200" dirty="0" smtClean="0">
                <a:sym typeface="Wingdings" panose="05000000000000000000" pitchFamily="2" charset="2"/>
              </a:rPr>
              <a:t>= He can run</a:t>
            </a:r>
          </a:p>
          <a:p>
            <a:pPr lvl="1"/>
            <a:r>
              <a:rPr lang="en-US" sz="3200" dirty="0" err="1" smtClean="0"/>
              <a:t>Él</a:t>
            </a:r>
            <a:r>
              <a:rPr lang="en-US" sz="3200" dirty="0" smtClean="0"/>
              <a:t> </a:t>
            </a:r>
            <a:r>
              <a:rPr lang="en-US" sz="3200" dirty="0" err="1" smtClean="0"/>
              <a:t>puede</a:t>
            </a:r>
            <a:r>
              <a:rPr lang="en-US" sz="3200" dirty="0" smtClean="0"/>
              <a:t> </a:t>
            </a:r>
            <a:r>
              <a:rPr lang="en-US" sz="3200" dirty="0" err="1" smtClean="0"/>
              <a:t>correr</a:t>
            </a:r>
            <a:r>
              <a:rPr lang="en-US" sz="3200" dirty="0" smtClean="0"/>
              <a:t>. </a:t>
            </a:r>
          </a:p>
          <a:p>
            <a:pPr lvl="1"/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8781862"/>
              </p:ext>
            </p:extLst>
          </p:nvPr>
        </p:nvGraphicFramePr>
        <p:xfrm>
          <a:off x="1066800" y="4572000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PUEDO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PODEMOS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PUEDES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PUEDE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PUEDEN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039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atch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5465</TotalTime>
  <Words>447</Words>
  <Application>Microsoft Office PowerPoint</Application>
  <PresentationFormat>On-screen Show (4:3)</PresentationFormat>
  <Paragraphs>119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Thatch</vt:lpstr>
      <vt:lpstr>Final Exam Topics</vt:lpstr>
      <vt:lpstr>Final Conjugation Review</vt:lpstr>
      <vt:lpstr>Steps to Conjugating a Verb</vt:lpstr>
      <vt:lpstr>AR VERBS</vt:lpstr>
      <vt:lpstr>ER/IR VERBS</vt:lpstr>
      <vt:lpstr>PowerPoint Presentation</vt:lpstr>
      <vt:lpstr>Irregular Verbs</vt:lpstr>
      <vt:lpstr>Stem Changing Verbs</vt:lpstr>
      <vt:lpstr>PowerPoint Presentation</vt:lpstr>
      <vt:lpstr>PowerPoint Presentation</vt:lpstr>
      <vt:lpstr>PowerPoint Presentation</vt:lpstr>
      <vt:lpstr>`</vt:lpstr>
      <vt:lpstr>Irregular Verb Structures</vt:lpstr>
      <vt:lpstr>PowerPoint Presentation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Lauren Houser</cp:lastModifiedBy>
  <cp:revision>17</cp:revision>
  <dcterms:created xsi:type="dcterms:W3CDTF">2014-04-28T19:34:20Z</dcterms:created>
  <dcterms:modified xsi:type="dcterms:W3CDTF">2014-08-26T23:26:20Z</dcterms:modified>
</cp:coreProperties>
</file>