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FB17-8724-41F0-9A3D-ABB9C14496C9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CA68-B830-4F3F-A4A4-68E0DF3C1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FB17-8724-41F0-9A3D-ABB9C14496C9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CA68-B830-4F3F-A4A4-68E0DF3C1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FB17-8724-41F0-9A3D-ABB9C14496C9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CA68-B830-4F3F-A4A4-68E0DF3C1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FB17-8724-41F0-9A3D-ABB9C14496C9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CA68-B830-4F3F-A4A4-68E0DF3C1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FB17-8724-41F0-9A3D-ABB9C14496C9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CA68-B830-4F3F-A4A4-68E0DF3C1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FB17-8724-41F0-9A3D-ABB9C14496C9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CA68-B830-4F3F-A4A4-68E0DF3C18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FB17-8724-41F0-9A3D-ABB9C14496C9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CA68-B830-4F3F-A4A4-68E0DF3C1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FB17-8724-41F0-9A3D-ABB9C14496C9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CA68-B830-4F3F-A4A4-68E0DF3C1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FB17-8724-41F0-9A3D-ABB9C14496C9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CA68-B830-4F3F-A4A4-68E0DF3C1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FB17-8724-41F0-9A3D-ABB9C14496C9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B1CA68-B830-4F3F-A4A4-68E0DF3C1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FB17-8724-41F0-9A3D-ABB9C14496C9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CA68-B830-4F3F-A4A4-68E0DF3C1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A0CFB17-8724-41F0-9A3D-ABB9C14496C9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6B1CA68-B830-4F3F-A4A4-68E0DF3C18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Irregular Verbs in the </a:t>
            </a:r>
            <a:r>
              <a:rPr lang="en-US" sz="3600" dirty="0" err="1" smtClean="0"/>
              <a:t>Preterite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5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Dar</a:t>
            </a:r>
            <a:endParaRPr lang="en-US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006193"/>
              </p:ext>
            </p:extLst>
          </p:nvPr>
        </p:nvGraphicFramePr>
        <p:xfrm>
          <a:off x="822325" y="1100138"/>
          <a:ext cx="752157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0788"/>
                <a:gridCol w="37607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Di</a:t>
                      </a:r>
                      <a:endParaRPr lang="en-US" sz="3200" b="1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Dimos</a:t>
                      </a:r>
                      <a:endParaRPr lang="en-US" sz="3200" b="1" dirty="0"/>
                    </a:p>
                  </a:txBody>
                  <a:tcPr marL="83573" marR="835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Diste</a:t>
                      </a:r>
                      <a:endParaRPr lang="en-US" sz="3200" b="1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marL="83573" marR="835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Dio</a:t>
                      </a:r>
                      <a:endParaRPr lang="en-US" sz="3200" b="1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Dieron</a:t>
                      </a:r>
                      <a:endParaRPr lang="en-US" sz="3200" b="1" dirty="0"/>
                    </a:p>
                  </a:txBody>
                  <a:tcPr marL="83573" marR="8357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3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err="1" smtClean="0"/>
              <a:t>Hacer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640596"/>
              </p:ext>
            </p:extLst>
          </p:nvPr>
        </p:nvGraphicFramePr>
        <p:xfrm>
          <a:off x="822325" y="1100138"/>
          <a:ext cx="752157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0788"/>
                <a:gridCol w="37607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Hice</a:t>
                      </a:r>
                      <a:endParaRPr lang="en-US" sz="3200" b="1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Hicimos</a:t>
                      </a:r>
                      <a:endParaRPr lang="en-US" sz="3200" b="1" dirty="0"/>
                    </a:p>
                  </a:txBody>
                  <a:tcPr marL="83573" marR="835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Hiciste</a:t>
                      </a:r>
                      <a:endParaRPr lang="en-US" sz="3200" b="1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marL="83573" marR="835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Hizo</a:t>
                      </a:r>
                      <a:endParaRPr lang="en-US" sz="3200" b="1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Hicieron</a:t>
                      </a:r>
                      <a:endParaRPr lang="en-US" sz="3200" b="1" dirty="0"/>
                    </a:p>
                  </a:txBody>
                  <a:tcPr marL="83573" marR="8357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31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err="1" smtClean="0"/>
              <a:t>Querer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448738"/>
              </p:ext>
            </p:extLst>
          </p:nvPr>
        </p:nvGraphicFramePr>
        <p:xfrm>
          <a:off x="822325" y="1100138"/>
          <a:ext cx="752157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0788"/>
                <a:gridCol w="37607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Quise</a:t>
                      </a:r>
                      <a:endParaRPr lang="en-US" sz="3200" b="1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Quisimos</a:t>
                      </a:r>
                      <a:endParaRPr lang="en-US" sz="3200" b="1" dirty="0"/>
                    </a:p>
                  </a:txBody>
                  <a:tcPr marL="83573" marR="835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Quisiste</a:t>
                      </a:r>
                      <a:endParaRPr lang="en-US" sz="3200" b="1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marL="83573" marR="835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Quiso</a:t>
                      </a:r>
                      <a:endParaRPr lang="en-US" sz="3200" b="1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Quisieron</a:t>
                      </a:r>
                      <a:endParaRPr lang="en-US" sz="3200" b="1" dirty="0"/>
                    </a:p>
                  </a:txBody>
                  <a:tcPr marL="83573" marR="8357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53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err="1" smtClean="0"/>
              <a:t>Tener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775899"/>
              </p:ext>
            </p:extLst>
          </p:nvPr>
        </p:nvGraphicFramePr>
        <p:xfrm>
          <a:off x="822325" y="1562418"/>
          <a:ext cx="752157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0788"/>
                <a:gridCol w="376078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Tuve</a:t>
                      </a:r>
                      <a:endParaRPr lang="en-US" sz="3200" b="1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Tuvimos</a:t>
                      </a:r>
                      <a:endParaRPr lang="en-US" sz="3200" b="1" dirty="0"/>
                    </a:p>
                  </a:txBody>
                  <a:tcPr marL="83573" marR="835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Tuviste</a:t>
                      </a:r>
                      <a:endParaRPr lang="en-US" sz="3200" b="1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marL="83573" marR="835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Tuvo</a:t>
                      </a:r>
                      <a:endParaRPr lang="en-US" sz="3200" b="1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Tuvieron</a:t>
                      </a:r>
                      <a:endParaRPr lang="en-US" sz="3200" b="1" dirty="0"/>
                    </a:p>
                  </a:txBody>
                  <a:tcPr marL="83573" marR="8357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11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err="1" smtClean="0"/>
              <a:t>Dormir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416984"/>
              </p:ext>
            </p:extLst>
          </p:nvPr>
        </p:nvGraphicFramePr>
        <p:xfrm>
          <a:off x="822325" y="1100138"/>
          <a:ext cx="752157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0788"/>
                <a:gridCol w="37607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Dormí</a:t>
                      </a:r>
                      <a:endParaRPr lang="en-US" sz="3200" b="1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Dormimos</a:t>
                      </a:r>
                      <a:endParaRPr lang="en-US" sz="3200" b="1" dirty="0"/>
                    </a:p>
                  </a:txBody>
                  <a:tcPr marL="83573" marR="835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Dormiste</a:t>
                      </a:r>
                      <a:endParaRPr lang="en-US" sz="3200" b="1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marL="83573" marR="835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Durmió</a:t>
                      </a:r>
                      <a:endParaRPr lang="en-US" sz="3200" b="1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Durmieron</a:t>
                      </a:r>
                      <a:endParaRPr lang="en-US" sz="3200" b="1" dirty="0"/>
                    </a:p>
                  </a:txBody>
                  <a:tcPr marL="83573" marR="8357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56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decir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848853"/>
              </p:ext>
            </p:extLst>
          </p:nvPr>
        </p:nvGraphicFramePr>
        <p:xfrm>
          <a:off x="914400" y="1600200"/>
          <a:ext cx="752157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0788"/>
                <a:gridCol w="37607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Dije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Dijimos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Dijiste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Dijo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Dijeron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95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-CAR VERBS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-CAR verbs are verbs that end in “CAR”</a:t>
            </a:r>
          </a:p>
          <a:p>
            <a:pPr algn="ctr"/>
            <a:r>
              <a:rPr lang="en-US" sz="2800" dirty="0" smtClean="0"/>
              <a:t>In the </a:t>
            </a:r>
            <a:r>
              <a:rPr lang="en-US" sz="2800" dirty="0" err="1" smtClean="0"/>
              <a:t>preterite</a:t>
            </a:r>
            <a:r>
              <a:rPr lang="en-US" sz="2800" dirty="0" smtClean="0"/>
              <a:t> they are only irregular in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PERSON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49905"/>
              </p:ext>
            </p:extLst>
          </p:nvPr>
        </p:nvGraphicFramePr>
        <p:xfrm>
          <a:off x="1295400" y="2590800"/>
          <a:ext cx="6477000" cy="264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/>
                <a:gridCol w="3238500"/>
              </a:tblGrid>
              <a:tr h="78740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rgbClr val="FFFF00"/>
                          </a:solidFill>
                        </a:rPr>
                        <a:t>Yo</a:t>
                      </a:r>
                      <a:endParaRPr lang="en-US" sz="3200" b="1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en-US" sz="3200" b="1" dirty="0" smtClean="0">
                          <a:solidFill>
                            <a:srgbClr val="FFFF00"/>
                          </a:solidFill>
                        </a:rPr>
                        <a:t>                  -</a:t>
                      </a:r>
                      <a:r>
                        <a:rPr lang="en-US" sz="3200" b="1" dirty="0" err="1" smtClean="0">
                          <a:solidFill>
                            <a:srgbClr val="FFFF00"/>
                          </a:solidFill>
                        </a:rPr>
                        <a:t>qué</a:t>
                      </a:r>
                      <a:endParaRPr lang="en-US" sz="3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Nosotros</a:t>
                      </a:r>
                      <a:r>
                        <a:rPr lang="en-US" sz="2000" b="1" dirty="0" smtClean="0"/>
                        <a:t>/</a:t>
                      </a:r>
                      <a:r>
                        <a:rPr lang="en-US" sz="2000" b="1" dirty="0" err="1" smtClean="0"/>
                        <a:t>Nosotras</a:t>
                      </a:r>
                      <a:endParaRPr lang="en-US" sz="2000" b="1" dirty="0" smtClean="0"/>
                    </a:p>
                    <a:p>
                      <a:r>
                        <a:rPr lang="en-US" sz="2000" b="1" dirty="0" smtClean="0"/>
                        <a:t>             -</a:t>
                      </a:r>
                      <a:r>
                        <a:rPr lang="en-US" sz="2000" b="1" dirty="0" err="1" smtClean="0"/>
                        <a:t>amos</a:t>
                      </a:r>
                      <a:endParaRPr lang="en-US" sz="2000" b="1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Tú</a:t>
                      </a:r>
                      <a:endParaRPr lang="en-US" sz="2000" b="1" dirty="0" smtClean="0"/>
                    </a:p>
                    <a:p>
                      <a:r>
                        <a:rPr lang="en-US" sz="2000" b="1" dirty="0" smtClean="0"/>
                        <a:t>                  -</a:t>
                      </a:r>
                      <a:r>
                        <a:rPr lang="en-US" sz="2000" b="1" dirty="0" err="1" smtClean="0"/>
                        <a:t>aste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Él</a:t>
                      </a:r>
                      <a:r>
                        <a:rPr lang="en-US" sz="2000" b="1" dirty="0" smtClean="0"/>
                        <a:t>/Ella/</a:t>
                      </a:r>
                      <a:r>
                        <a:rPr lang="en-US" sz="2000" b="1" dirty="0" err="1" smtClean="0"/>
                        <a:t>Usted</a:t>
                      </a:r>
                      <a:endParaRPr lang="en-US" sz="2000" b="1" dirty="0" smtClean="0"/>
                    </a:p>
                    <a:p>
                      <a:r>
                        <a:rPr lang="en-US" sz="2000" b="1" dirty="0" smtClean="0"/>
                        <a:t>                  -ó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Ellos</a:t>
                      </a:r>
                      <a:r>
                        <a:rPr lang="en-US" sz="2000" b="1" dirty="0" smtClean="0"/>
                        <a:t>/</a:t>
                      </a:r>
                      <a:r>
                        <a:rPr lang="en-US" sz="2000" b="1" dirty="0" err="1" smtClean="0"/>
                        <a:t>Ellas</a:t>
                      </a:r>
                      <a:r>
                        <a:rPr lang="en-US" sz="2000" b="1" dirty="0" smtClean="0"/>
                        <a:t>/</a:t>
                      </a:r>
                      <a:r>
                        <a:rPr lang="en-US" sz="2000" b="1" dirty="0" err="1" smtClean="0"/>
                        <a:t>Ustedes</a:t>
                      </a:r>
                      <a:endParaRPr lang="en-US" sz="2000" b="1" dirty="0" smtClean="0"/>
                    </a:p>
                    <a:p>
                      <a:r>
                        <a:rPr lang="en-US" sz="2000" b="1" dirty="0" smtClean="0"/>
                        <a:t>           -</a:t>
                      </a:r>
                      <a:r>
                        <a:rPr lang="en-US" sz="2000" b="1" dirty="0" err="1" smtClean="0"/>
                        <a:t>aron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75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 took out</a:t>
            </a:r>
          </a:p>
          <a:p>
            <a:r>
              <a:rPr lang="en-US" sz="2800" dirty="0" smtClean="0"/>
              <a:t>I looked for</a:t>
            </a:r>
          </a:p>
          <a:p>
            <a:r>
              <a:rPr lang="en-US" sz="2800" dirty="0" err="1" smtClean="0"/>
              <a:t>Yo</a:t>
            </a:r>
            <a:r>
              <a:rPr lang="en-US" sz="2800" dirty="0" smtClean="0"/>
              <a:t> (</a:t>
            </a:r>
            <a:r>
              <a:rPr lang="en-US" sz="2800" dirty="0" err="1" smtClean="0"/>
              <a:t>indicar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Yo</a:t>
            </a:r>
            <a:r>
              <a:rPr lang="en-US" sz="2800" dirty="0" smtClean="0"/>
              <a:t> (</a:t>
            </a:r>
            <a:r>
              <a:rPr lang="en-US" sz="2800" dirty="0" err="1" smtClean="0"/>
              <a:t>explicar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I practiced</a:t>
            </a:r>
          </a:p>
          <a:p>
            <a:r>
              <a:rPr lang="en-US" sz="2800" dirty="0" smtClean="0"/>
              <a:t>I played (an instrument)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95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-GAR VERBS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-GAR verbs are verbs that end in “AR”</a:t>
            </a:r>
          </a:p>
          <a:p>
            <a:pPr algn="ctr"/>
            <a:r>
              <a:rPr lang="en-US" sz="2800" dirty="0" smtClean="0"/>
              <a:t>In the </a:t>
            </a:r>
            <a:r>
              <a:rPr lang="en-US" sz="2800" dirty="0" err="1" smtClean="0"/>
              <a:t>preterite</a:t>
            </a:r>
            <a:r>
              <a:rPr lang="en-US" sz="2800" dirty="0" smtClean="0"/>
              <a:t> they are only irregular in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PERSON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522699"/>
              </p:ext>
            </p:extLst>
          </p:nvPr>
        </p:nvGraphicFramePr>
        <p:xfrm>
          <a:off x="1524000" y="2819400"/>
          <a:ext cx="6400800" cy="241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</a:tblGrid>
              <a:tr h="73660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Yo</a:t>
                      </a:r>
                      <a:endParaRPr lang="en-US" sz="2800" b="1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                  -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gué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Nosotros</a:t>
                      </a:r>
                      <a:r>
                        <a:rPr lang="en-US" sz="2000" b="1" dirty="0" smtClean="0"/>
                        <a:t>/</a:t>
                      </a:r>
                      <a:r>
                        <a:rPr lang="en-US" sz="2000" b="1" dirty="0" err="1" smtClean="0"/>
                        <a:t>Nosotras</a:t>
                      </a:r>
                      <a:endParaRPr lang="en-US" sz="2000" b="1" dirty="0" smtClean="0"/>
                    </a:p>
                    <a:p>
                      <a:r>
                        <a:rPr lang="en-US" sz="2000" b="1" dirty="0" smtClean="0"/>
                        <a:t>             -</a:t>
                      </a:r>
                      <a:r>
                        <a:rPr lang="en-US" sz="2000" b="1" dirty="0" err="1" smtClean="0"/>
                        <a:t>amos</a:t>
                      </a:r>
                      <a:endParaRPr lang="en-US" sz="2000" b="1" dirty="0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Tú</a:t>
                      </a:r>
                      <a:endParaRPr lang="en-US" sz="2000" b="1" dirty="0" smtClean="0"/>
                    </a:p>
                    <a:p>
                      <a:r>
                        <a:rPr lang="en-US" sz="2000" b="1" dirty="0" smtClean="0"/>
                        <a:t>                  -</a:t>
                      </a:r>
                      <a:r>
                        <a:rPr lang="en-US" sz="2000" b="1" dirty="0" err="1" smtClean="0"/>
                        <a:t>aste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Él</a:t>
                      </a:r>
                      <a:r>
                        <a:rPr lang="en-US" sz="2000" b="1" dirty="0" smtClean="0"/>
                        <a:t>/Ella/</a:t>
                      </a:r>
                      <a:r>
                        <a:rPr lang="en-US" sz="2000" b="1" dirty="0" err="1" smtClean="0"/>
                        <a:t>Usted</a:t>
                      </a:r>
                      <a:endParaRPr lang="en-US" sz="2000" b="1" dirty="0" smtClean="0"/>
                    </a:p>
                    <a:p>
                      <a:r>
                        <a:rPr lang="en-US" sz="2000" b="1" dirty="0" smtClean="0"/>
                        <a:t>                  -ó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Ellos</a:t>
                      </a:r>
                      <a:r>
                        <a:rPr lang="en-US" sz="2000" b="1" dirty="0" smtClean="0"/>
                        <a:t>/</a:t>
                      </a:r>
                      <a:r>
                        <a:rPr lang="en-US" sz="2000" b="1" dirty="0" err="1" smtClean="0"/>
                        <a:t>Ellas</a:t>
                      </a:r>
                      <a:r>
                        <a:rPr lang="en-US" sz="2000" b="1" dirty="0" smtClean="0"/>
                        <a:t>/</a:t>
                      </a:r>
                      <a:r>
                        <a:rPr lang="en-US" sz="2000" b="1" dirty="0" err="1" smtClean="0"/>
                        <a:t>Ustedes</a:t>
                      </a:r>
                      <a:endParaRPr lang="en-US" sz="2000" b="1" dirty="0" smtClean="0"/>
                    </a:p>
                    <a:p>
                      <a:r>
                        <a:rPr lang="en-US" sz="2000" b="1" dirty="0" smtClean="0"/>
                        <a:t>           -</a:t>
                      </a:r>
                      <a:r>
                        <a:rPr lang="en-US" sz="2000" b="1" dirty="0" err="1" smtClean="0"/>
                        <a:t>aron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92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 played</a:t>
            </a:r>
          </a:p>
          <a:p>
            <a:r>
              <a:rPr lang="en-US" sz="3600" dirty="0" smtClean="0"/>
              <a:t>I paid</a:t>
            </a:r>
          </a:p>
          <a:p>
            <a:r>
              <a:rPr lang="en-US" sz="3600" dirty="0" err="1" smtClean="0"/>
              <a:t>Yo</a:t>
            </a:r>
            <a:r>
              <a:rPr lang="en-US" sz="3600" dirty="0" smtClean="0"/>
              <a:t> (</a:t>
            </a:r>
            <a:r>
              <a:rPr lang="en-US" sz="3600" dirty="0" err="1" smtClean="0"/>
              <a:t>llegar</a:t>
            </a:r>
            <a:r>
              <a:rPr lang="en-US" sz="3600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7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Totally Irregular Verbs in the </a:t>
            </a:r>
            <a:r>
              <a:rPr lang="en-US" sz="3600" dirty="0" err="1" smtClean="0"/>
              <a:t>Preterite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800" dirty="0" smtClean="0"/>
          </a:p>
          <a:p>
            <a:pPr algn="ctr"/>
            <a:r>
              <a:rPr lang="en-US" sz="2800" dirty="0" err="1" smtClean="0"/>
              <a:t>Ser</a:t>
            </a:r>
            <a:r>
              <a:rPr lang="en-US" sz="2800" dirty="0" smtClean="0"/>
              <a:t> and </a:t>
            </a:r>
            <a:r>
              <a:rPr lang="en-US" sz="2800" dirty="0" err="1" smtClean="0"/>
              <a:t>Ir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602354"/>
              </p:ext>
            </p:extLst>
          </p:nvPr>
        </p:nvGraphicFramePr>
        <p:xfrm>
          <a:off x="1371600" y="2819400"/>
          <a:ext cx="64008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</a:tblGrid>
              <a:tr h="497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              </a:t>
                      </a:r>
                      <a:r>
                        <a:rPr lang="en-US" sz="2800" b="1" dirty="0" err="1" smtClean="0"/>
                        <a:t>Fui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          </a:t>
                      </a:r>
                      <a:r>
                        <a:rPr lang="en-US" sz="2800" b="1" dirty="0" err="1" smtClean="0"/>
                        <a:t>Fuimos</a:t>
                      </a:r>
                      <a:endParaRPr lang="en-US" sz="2800" b="1" dirty="0"/>
                    </a:p>
                  </a:txBody>
                  <a:tcPr/>
                </a:tc>
              </a:tr>
              <a:tr h="497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             </a:t>
                      </a:r>
                      <a:r>
                        <a:rPr lang="en-US" sz="2800" b="1" dirty="0" err="1" smtClean="0"/>
                        <a:t>Fuiste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</a:tr>
              <a:tr h="497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             </a:t>
                      </a:r>
                      <a:r>
                        <a:rPr lang="en-US" sz="2800" b="1" dirty="0" err="1" smtClean="0"/>
                        <a:t>Fue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          </a:t>
                      </a:r>
                      <a:r>
                        <a:rPr lang="en-US" sz="2800" b="1" dirty="0" err="1" smtClean="0"/>
                        <a:t>Fueron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91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Yesterday she went to school.</a:t>
            </a:r>
          </a:p>
          <a:p>
            <a:r>
              <a:rPr lang="en-US" sz="2800" dirty="0" smtClean="0"/>
              <a:t>Last week they were nice. </a:t>
            </a:r>
          </a:p>
          <a:p>
            <a:r>
              <a:rPr lang="en-US" sz="2800" dirty="0" smtClean="0"/>
              <a:t>The day before yesterday the class was boring.</a:t>
            </a:r>
          </a:p>
          <a:p>
            <a:r>
              <a:rPr lang="en-US" sz="2800" dirty="0" smtClean="0"/>
              <a:t>Two months ago you went to Texas. </a:t>
            </a:r>
          </a:p>
          <a:p>
            <a:r>
              <a:rPr lang="en-US" sz="2800" dirty="0" smtClean="0"/>
              <a:t>Last night the dance (el </a:t>
            </a:r>
            <a:r>
              <a:rPr lang="en-US" sz="2800" dirty="0" err="1" smtClean="0"/>
              <a:t>baile</a:t>
            </a:r>
            <a:r>
              <a:rPr lang="en-US" sz="2800" dirty="0" smtClean="0"/>
              <a:t>) was fun.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9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/>
              <a:t>Estar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733982"/>
              </p:ext>
            </p:extLst>
          </p:nvPr>
        </p:nvGraphicFramePr>
        <p:xfrm>
          <a:off x="822325" y="1100138"/>
          <a:ext cx="752157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0788"/>
                <a:gridCol w="37607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Estuve</a:t>
                      </a:r>
                      <a:endParaRPr lang="en-US" sz="3200" b="1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Estuvimos</a:t>
                      </a:r>
                      <a:endParaRPr lang="en-US" sz="3200" b="1" dirty="0"/>
                    </a:p>
                  </a:txBody>
                  <a:tcPr marL="83573" marR="835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Estuviste</a:t>
                      </a:r>
                      <a:endParaRPr lang="en-US" sz="3200" b="1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marL="83573" marR="835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Estuvo</a:t>
                      </a:r>
                      <a:endParaRPr lang="en-US" sz="3200" b="1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Estuvieron</a:t>
                      </a:r>
                      <a:endParaRPr lang="en-US" sz="3200" b="1" dirty="0"/>
                    </a:p>
                  </a:txBody>
                  <a:tcPr marL="83573" marR="8357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62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Last night she was scared.</a:t>
            </a:r>
          </a:p>
          <a:p>
            <a:r>
              <a:rPr lang="en-US" sz="2800" dirty="0" smtClean="0"/>
              <a:t>Yesterday I was in my house.</a:t>
            </a:r>
          </a:p>
          <a:p>
            <a:r>
              <a:rPr lang="en-US" sz="2800" dirty="0" smtClean="0"/>
              <a:t>Suddenly, we were sick.</a:t>
            </a:r>
          </a:p>
          <a:p>
            <a:r>
              <a:rPr lang="en-US" sz="2800" dirty="0" smtClean="0"/>
              <a:t>Last year I was in Panama. </a:t>
            </a:r>
          </a:p>
          <a:p>
            <a:r>
              <a:rPr lang="en-US" sz="2800" dirty="0" smtClean="0"/>
              <a:t>Two weeks ago they were nervous.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96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2597</TotalTime>
  <Words>257</Words>
  <Application>Microsoft Office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Irregular Verbs in the Preterite</vt:lpstr>
      <vt:lpstr>-CAR VERBS</vt:lpstr>
      <vt:lpstr>PowerPoint Presentation</vt:lpstr>
      <vt:lpstr>-GAR VERBS</vt:lpstr>
      <vt:lpstr>PowerPoint Presentation</vt:lpstr>
      <vt:lpstr>Totally Irregular Verbs in the Preterite</vt:lpstr>
      <vt:lpstr>PowerPoint Presentation</vt:lpstr>
      <vt:lpstr>Estar</vt:lpstr>
      <vt:lpstr>PowerPoint Presentation</vt:lpstr>
      <vt:lpstr>Dar</vt:lpstr>
      <vt:lpstr>Hacer</vt:lpstr>
      <vt:lpstr>Querer</vt:lpstr>
      <vt:lpstr>Tener</vt:lpstr>
      <vt:lpstr>Dormir</vt:lpstr>
      <vt:lpstr>decir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Irregular Verbs in the Preterite</dc:title>
  <dc:creator> </dc:creator>
  <cp:lastModifiedBy>Lauren Houser</cp:lastModifiedBy>
  <cp:revision>19</cp:revision>
  <dcterms:created xsi:type="dcterms:W3CDTF">2014-01-16T14:41:03Z</dcterms:created>
  <dcterms:modified xsi:type="dcterms:W3CDTF">2015-02-09T21:55:08Z</dcterms:modified>
</cp:coreProperties>
</file>