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1DBE-E889-491D-A79D-068567513547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F674-6BCF-42FD-B2D6-5CB0EA9FA59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1DBE-E889-491D-A79D-068567513547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F674-6BCF-42FD-B2D6-5CB0EA9FA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1DBE-E889-491D-A79D-068567513547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F674-6BCF-42FD-B2D6-5CB0EA9FA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1DBE-E889-491D-A79D-068567513547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F674-6BCF-42FD-B2D6-5CB0EA9FA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1DBE-E889-491D-A79D-068567513547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F674-6BCF-42FD-B2D6-5CB0EA9FA59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1DBE-E889-491D-A79D-068567513547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F674-6BCF-42FD-B2D6-5CB0EA9FA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1DBE-E889-491D-A79D-068567513547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F674-6BCF-42FD-B2D6-5CB0EA9FA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1DBE-E889-491D-A79D-068567513547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F674-6BCF-42FD-B2D6-5CB0EA9FA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1DBE-E889-491D-A79D-068567513547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F674-6BCF-42FD-B2D6-5CB0EA9FA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1DBE-E889-491D-A79D-068567513547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F674-6BCF-42FD-B2D6-5CB0EA9FA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1DBE-E889-491D-A79D-068567513547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393F674-6BCF-42FD-B2D6-5CB0EA9FA59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1B1DBE-E889-491D-A79D-068567513547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93F674-6BCF-42FD-B2D6-5CB0EA9FA59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Saying the 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2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and such…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fecha</a:t>
            </a:r>
            <a:r>
              <a:rPr lang="en-US" dirty="0" smtClean="0"/>
              <a:t> de (holiday or event)?</a:t>
            </a:r>
          </a:p>
          <a:p>
            <a:r>
              <a:rPr lang="en-US" dirty="0" smtClean="0"/>
              <a:t>Response:</a:t>
            </a:r>
          </a:p>
          <a:p>
            <a:pPr lvl="1"/>
            <a:r>
              <a:rPr lang="en-US" dirty="0" smtClean="0"/>
              <a:t>(holiday or event) </a:t>
            </a:r>
            <a:r>
              <a:rPr lang="en-US" dirty="0" err="1" smtClean="0"/>
              <a:t>es</a:t>
            </a:r>
            <a:r>
              <a:rPr lang="en-US" dirty="0" smtClean="0"/>
              <a:t> el (#) de (month). </a:t>
            </a:r>
          </a:p>
          <a:p>
            <a:r>
              <a:rPr lang="en-US" dirty="0" smtClean="0"/>
              <a:t> 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fecha</a:t>
            </a:r>
            <a:r>
              <a:rPr lang="en-US" dirty="0" smtClean="0"/>
              <a:t> de la fiesta de Juan?</a:t>
            </a:r>
          </a:p>
          <a:p>
            <a:r>
              <a:rPr lang="en-US" dirty="0" smtClean="0"/>
              <a:t>When is Juan’s party?</a:t>
            </a:r>
          </a:p>
          <a:p>
            <a:pPr lvl="1"/>
            <a:r>
              <a:rPr lang="en-US" dirty="0" smtClean="0"/>
              <a:t>La fiesta de Juan </a:t>
            </a:r>
            <a:r>
              <a:rPr lang="en-US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ocho</a:t>
            </a:r>
            <a:r>
              <a:rPr lang="en-US" dirty="0" smtClean="0"/>
              <a:t> de </a:t>
            </a:r>
            <a:r>
              <a:rPr lang="en-US" dirty="0" err="1" smtClean="0"/>
              <a:t>noviembre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94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Practicamos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1.) 2/29</a:t>
            </a:r>
          </a:p>
          <a:p>
            <a:r>
              <a:rPr lang="en-US" dirty="0" smtClean="0"/>
              <a:t>2.) 11/12</a:t>
            </a:r>
          </a:p>
          <a:p>
            <a:r>
              <a:rPr lang="en-US" dirty="0" smtClean="0"/>
              <a:t>3.) 8/6</a:t>
            </a:r>
          </a:p>
          <a:p>
            <a:r>
              <a:rPr lang="en-US" dirty="0" smtClean="0"/>
              <a:t>4.) Today is February 10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5.) Tomorrow is December 31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23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2984279"/>
              </p:ext>
            </p:extLst>
          </p:nvPr>
        </p:nvGraphicFramePr>
        <p:xfrm>
          <a:off x="2133600" y="-228600"/>
          <a:ext cx="4800600" cy="8381997"/>
        </p:xfrm>
        <a:graphic>
          <a:graphicData uri="http://schemas.openxmlformats.org/drawingml/2006/table">
            <a:tbl>
              <a:tblPr/>
              <a:tblGrid>
                <a:gridCol w="2400300"/>
                <a:gridCol w="2400300"/>
              </a:tblGrid>
              <a:tr h="270387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,helvetica"/>
                        </a:rPr>
                        <a:t>uno</a:t>
                      </a:r>
                      <a:endParaRPr lang="en-US" sz="1200" dirty="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,helvetica"/>
                        </a:rPr>
                        <a:t>1</a:t>
                      </a:r>
                      <a:endParaRPr lang="en-US" sz="1200" dirty="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70387">
                <a:tc>
                  <a:txBody>
                    <a:bodyPr/>
                    <a:lstStyle/>
                    <a:p>
                      <a:r>
                        <a:rPr lang="en-US" sz="1200">
                          <a:latin typeface="arial,helvetica"/>
                        </a:rPr>
                        <a:t>dos</a:t>
                      </a:r>
                      <a:endParaRPr lang="en-US" sz="120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,helvetica"/>
                        </a:rPr>
                        <a:t>2</a:t>
                      </a:r>
                      <a:endParaRPr lang="en-US" sz="1200" dirty="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70387">
                <a:tc>
                  <a:txBody>
                    <a:bodyPr/>
                    <a:lstStyle/>
                    <a:p>
                      <a:r>
                        <a:rPr lang="en-US" sz="1200">
                          <a:latin typeface="arial,helvetica"/>
                        </a:rPr>
                        <a:t>tres</a:t>
                      </a:r>
                      <a:endParaRPr lang="en-US" sz="120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latin typeface="arial,helvetica"/>
                        </a:rPr>
                        <a:t>3</a:t>
                      </a:r>
                      <a:endParaRPr lang="en-US" sz="120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70387">
                <a:tc>
                  <a:txBody>
                    <a:bodyPr/>
                    <a:lstStyle/>
                    <a:p>
                      <a:r>
                        <a:rPr lang="en-US" sz="1200">
                          <a:latin typeface="arial,helvetica"/>
                        </a:rPr>
                        <a:t>cuatro</a:t>
                      </a:r>
                      <a:endParaRPr lang="en-US" sz="120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,helvetica"/>
                        </a:rPr>
                        <a:t>4</a:t>
                      </a:r>
                      <a:endParaRPr lang="en-US" sz="1200" dirty="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70387">
                <a:tc>
                  <a:txBody>
                    <a:bodyPr/>
                    <a:lstStyle/>
                    <a:p>
                      <a:r>
                        <a:rPr lang="en-US" sz="1200">
                          <a:latin typeface="arial,helvetica"/>
                        </a:rPr>
                        <a:t>cinco</a:t>
                      </a:r>
                      <a:endParaRPr lang="en-US" sz="120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,helvetica"/>
                        </a:rPr>
                        <a:t>5</a:t>
                      </a:r>
                      <a:endParaRPr lang="en-US" sz="1200" dirty="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70387">
                <a:tc>
                  <a:txBody>
                    <a:bodyPr/>
                    <a:lstStyle/>
                    <a:p>
                      <a:r>
                        <a:rPr lang="en-US" sz="1200">
                          <a:latin typeface="arial,helvetica"/>
                        </a:rPr>
                        <a:t>seis</a:t>
                      </a:r>
                      <a:endParaRPr lang="en-US" sz="120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,helvetica"/>
                        </a:rPr>
                        <a:t>6</a:t>
                      </a:r>
                      <a:endParaRPr lang="en-US" sz="1200" dirty="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70387">
                <a:tc>
                  <a:txBody>
                    <a:bodyPr/>
                    <a:lstStyle/>
                    <a:p>
                      <a:r>
                        <a:rPr lang="en-US" sz="1200">
                          <a:latin typeface="arial,helvetica"/>
                        </a:rPr>
                        <a:t>siete</a:t>
                      </a:r>
                      <a:endParaRPr lang="en-US" sz="120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,helvetica"/>
                        </a:rPr>
                        <a:t>7</a:t>
                      </a:r>
                      <a:endParaRPr lang="en-US" sz="1200" dirty="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70387">
                <a:tc>
                  <a:txBody>
                    <a:bodyPr/>
                    <a:lstStyle/>
                    <a:p>
                      <a:r>
                        <a:rPr lang="en-US" sz="1200">
                          <a:latin typeface="arial,helvetica"/>
                        </a:rPr>
                        <a:t>ocho</a:t>
                      </a:r>
                      <a:endParaRPr lang="en-US" sz="120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,helvetica"/>
                        </a:rPr>
                        <a:t>8</a:t>
                      </a:r>
                      <a:endParaRPr lang="en-US" sz="1200" dirty="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70387">
                <a:tc>
                  <a:txBody>
                    <a:bodyPr/>
                    <a:lstStyle/>
                    <a:p>
                      <a:r>
                        <a:rPr lang="en-US" sz="1200">
                          <a:latin typeface="arial,helvetica"/>
                        </a:rPr>
                        <a:t>nueve</a:t>
                      </a:r>
                      <a:endParaRPr lang="en-US" sz="120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,helvetica"/>
                        </a:rPr>
                        <a:t>9</a:t>
                      </a:r>
                      <a:endParaRPr lang="en-US" sz="1200" dirty="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70387">
                <a:tc>
                  <a:txBody>
                    <a:bodyPr/>
                    <a:lstStyle/>
                    <a:p>
                      <a:r>
                        <a:rPr lang="en-US" sz="1200">
                          <a:latin typeface="arial,helvetica"/>
                        </a:rPr>
                        <a:t>diez</a:t>
                      </a:r>
                      <a:endParaRPr lang="en-US" sz="120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,helvetica"/>
                        </a:rPr>
                        <a:t>10</a:t>
                      </a:r>
                      <a:endParaRPr lang="en-US" sz="1200" dirty="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70387">
                <a:tc>
                  <a:txBody>
                    <a:bodyPr/>
                    <a:lstStyle/>
                    <a:p>
                      <a:r>
                        <a:rPr lang="en-US" sz="1200">
                          <a:latin typeface="arial,helvetica"/>
                        </a:rPr>
                        <a:t>once</a:t>
                      </a:r>
                      <a:endParaRPr lang="en-US" sz="120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,helvetica"/>
                        </a:rPr>
                        <a:t>11</a:t>
                      </a:r>
                      <a:endParaRPr lang="en-US" sz="1200" dirty="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70387">
                <a:tc>
                  <a:txBody>
                    <a:bodyPr/>
                    <a:lstStyle/>
                    <a:p>
                      <a:r>
                        <a:rPr lang="en-US" sz="1200">
                          <a:latin typeface="arial,helvetica"/>
                        </a:rPr>
                        <a:t>doce</a:t>
                      </a:r>
                      <a:endParaRPr lang="en-US" sz="120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latin typeface="arial,helvetica"/>
                        </a:rPr>
                        <a:t>12</a:t>
                      </a:r>
                      <a:endParaRPr lang="en-US" sz="120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70387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,helvetica"/>
                        </a:rPr>
                        <a:t>trece</a:t>
                      </a:r>
                      <a:endParaRPr lang="en-US" sz="1200" dirty="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latin typeface="arial,helvetica"/>
                        </a:rPr>
                        <a:t>13</a:t>
                      </a:r>
                      <a:endParaRPr lang="en-US" sz="120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70387">
                <a:tc>
                  <a:txBody>
                    <a:bodyPr/>
                    <a:lstStyle/>
                    <a:p>
                      <a:r>
                        <a:rPr lang="en-US" sz="1200">
                          <a:latin typeface="arial,helvetica"/>
                        </a:rPr>
                        <a:t>catorce</a:t>
                      </a:r>
                      <a:endParaRPr lang="en-US" sz="120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,helvetica"/>
                        </a:rPr>
                        <a:t>14</a:t>
                      </a:r>
                      <a:endParaRPr lang="en-US" sz="1200" dirty="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70387">
                <a:tc>
                  <a:txBody>
                    <a:bodyPr/>
                    <a:lstStyle/>
                    <a:p>
                      <a:r>
                        <a:rPr lang="en-US" sz="1200">
                          <a:latin typeface="arial,helvetica"/>
                        </a:rPr>
                        <a:t>quince</a:t>
                      </a:r>
                      <a:endParaRPr lang="en-US" sz="120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,helvetica"/>
                        </a:rPr>
                        <a:t>15</a:t>
                      </a:r>
                      <a:endParaRPr lang="en-US" sz="1200" dirty="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70387">
                <a:tc>
                  <a:txBody>
                    <a:bodyPr/>
                    <a:lstStyle/>
                    <a:p>
                      <a:r>
                        <a:rPr lang="en-US" sz="1200">
                          <a:latin typeface="arial,helvetica"/>
                        </a:rPr>
                        <a:t>dieciséis</a:t>
                      </a:r>
                      <a:endParaRPr lang="en-US" sz="120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,helvetica"/>
                        </a:rPr>
                        <a:t>16</a:t>
                      </a:r>
                      <a:endParaRPr lang="en-US" sz="1200" dirty="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70387">
                <a:tc>
                  <a:txBody>
                    <a:bodyPr/>
                    <a:lstStyle/>
                    <a:p>
                      <a:r>
                        <a:rPr lang="en-US" sz="1200">
                          <a:latin typeface="arial,helvetica"/>
                        </a:rPr>
                        <a:t>diecisiete</a:t>
                      </a:r>
                      <a:endParaRPr lang="en-US" sz="120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,helvetica"/>
                        </a:rPr>
                        <a:t>17</a:t>
                      </a:r>
                      <a:endParaRPr lang="en-US" sz="1200" dirty="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70387">
                <a:tc>
                  <a:txBody>
                    <a:bodyPr/>
                    <a:lstStyle/>
                    <a:p>
                      <a:r>
                        <a:rPr lang="en-US" sz="1200">
                          <a:latin typeface="arial,helvetica"/>
                        </a:rPr>
                        <a:t>dieciocho</a:t>
                      </a:r>
                      <a:endParaRPr lang="en-US" sz="120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,helvetica"/>
                        </a:rPr>
                        <a:t>18</a:t>
                      </a:r>
                      <a:endParaRPr lang="en-US" sz="1200" dirty="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70387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,helvetica"/>
                        </a:rPr>
                        <a:t>diecinueve</a:t>
                      </a:r>
                      <a:endParaRPr lang="en-US" sz="1200" dirty="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latin typeface="arial,helvetica"/>
                        </a:rPr>
                        <a:t>19</a:t>
                      </a:r>
                      <a:endParaRPr lang="en-US" sz="120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70387">
                <a:tc>
                  <a:txBody>
                    <a:bodyPr/>
                    <a:lstStyle/>
                    <a:p>
                      <a:r>
                        <a:rPr lang="en-US" sz="1200">
                          <a:latin typeface="arial,helvetica"/>
                        </a:rPr>
                        <a:t>veinte</a:t>
                      </a:r>
                      <a:endParaRPr lang="en-US" sz="120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,helvetica"/>
                        </a:rPr>
                        <a:t>20</a:t>
                      </a:r>
                      <a:endParaRPr lang="en-US" sz="1200" dirty="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70387">
                <a:tc>
                  <a:txBody>
                    <a:bodyPr/>
                    <a:lstStyle/>
                    <a:p>
                      <a:r>
                        <a:rPr lang="en-US" sz="1200">
                          <a:latin typeface="arial,helvetica"/>
                        </a:rPr>
                        <a:t>veintiuno</a:t>
                      </a:r>
                      <a:endParaRPr lang="en-US" sz="120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,helvetica"/>
                        </a:rPr>
                        <a:t>21</a:t>
                      </a:r>
                      <a:endParaRPr lang="en-US" sz="1200" dirty="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70387">
                <a:tc>
                  <a:txBody>
                    <a:bodyPr/>
                    <a:lstStyle/>
                    <a:p>
                      <a:r>
                        <a:rPr lang="en-US" sz="1200">
                          <a:latin typeface="arial,helvetica"/>
                        </a:rPr>
                        <a:t>veintidós</a:t>
                      </a:r>
                      <a:endParaRPr lang="en-US" sz="120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latin typeface="arial,helvetica"/>
                        </a:rPr>
                        <a:t>22</a:t>
                      </a:r>
                      <a:endParaRPr lang="en-US" sz="120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70387">
                <a:tc>
                  <a:txBody>
                    <a:bodyPr/>
                    <a:lstStyle/>
                    <a:p>
                      <a:r>
                        <a:rPr lang="en-US" sz="1200">
                          <a:latin typeface="arial,helvetica"/>
                        </a:rPr>
                        <a:t>veintitrés</a:t>
                      </a:r>
                      <a:endParaRPr lang="en-US" sz="120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latin typeface="arial,helvetica"/>
                        </a:rPr>
                        <a:t>23</a:t>
                      </a:r>
                      <a:endParaRPr lang="en-US" sz="120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70387">
                <a:tc>
                  <a:txBody>
                    <a:bodyPr/>
                    <a:lstStyle/>
                    <a:p>
                      <a:r>
                        <a:rPr lang="en-US" sz="1200">
                          <a:latin typeface="arial,helvetica"/>
                        </a:rPr>
                        <a:t>veinticuatro</a:t>
                      </a:r>
                      <a:endParaRPr lang="en-US" sz="120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,helvetica"/>
                        </a:rPr>
                        <a:t>24</a:t>
                      </a:r>
                      <a:endParaRPr lang="en-US" sz="1200" dirty="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70387">
                <a:tc>
                  <a:txBody>
                    <a:bodyPr/>
                    <a:lstStyle/>
                    <a:p>
                      <a:r>
                        <a:rPr lang="en-US" sz="1200">
                          <a:latin typeface="arial,helvetica"/>
                        </a:rPr>
                        <a:t>veinticinco</a:t>
                      </a:r>
                      <a:endParaRPr lang="en-US" sz="120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latin typeface="arial,helvetica"/>
                        </a:rPr>
                        <a:t>25</a:t>
                      </a:r>
                      <a:endParaRPr lang="en-US" sz="120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70387">
                <a:tc>
                  <a:txBody>
                    <a:bodyPr/>
                    <a:lstStyle/>
                    <a:p>
                      <a:r>
                        <a:rPr lang="en-US" sz="1200">
                          <a:latin typeface="arial,helvetica"/>
                        </a:rPr>
                        <a:t>veintiséis</a:t>
                      </a:r>
                      <a:endParaRPr lang="en-US" sz="120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latin typeface="arial,helvetica"/>
                        </a:rPr>
                        <a:t>26</a:t>
                      </a:r>
                      <a:endParaRPr lang="en-US" sz="120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70387">
                <a:tc>
                  <a:txBody>
                    <a:bodyPr/>
                    <a:lstStyle/>
                    <a:p>
                      <a:r>
                        <a:rPr lang="en-US" sz="1200">
                          <a:latin typeface="arial,helvetica"/>
                        </a:rPr>
                        <a:t>veintisiete</a:t>
                      </a:r>
                      <a:endParaRPr lang="en-US" sz="120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,helvetica"/>
                        </a:rPr>
                        <a:t>27</a:t>
                      </a:r>
                      <a:endParaRPr lang="en-US" sz="1200" dirty="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70387">
                <a:tc>
                  <a:txBody>
                    <a:bodyPr/>
                    <a:lstStyle/>
                    <a:p>
                      <a:r>
                        <a:rPr lang="en-US" sz="1200">
                          <a:latin typeface="arial,helvetica"/>
                        </a:rPr>
                        <a:t>veintiocho</a:t>
                      </a:r>
                      <a:endParaRPr lang="en-US" sz="120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,helvetica"/>
                        </a:rPr>
                        <a:t>28</a:t>
                      </a:r>
                      <a:endParaRPr lang="en-US" sz="1200" dirty="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70387">
                <a:tc>
                  <a:txBody>
                    <a:bodyPr/>
                    <a:lstStyle/>
                    <a:p>
                      <a:r>
                        <a:rPr lang="en-US" sz="1200">
                          <a:latin typeface="arial,helvetica"/>
                        </a:rPr>
                        <a:t>veintinueve</a:t>
                      </a:r>
                      <a:endParaRPr lang="en-US" sz="120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,helvetica"/>
                        </a:rPr>
                        <a:t>29</a:t>
                      </a:r>
                      <a:endParaRPr lang="en-US" sz="1200" dirty="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70387">
                <a:tc>
                  <a:txBody>
                    <a:bodyPr/>
                    <a:lstStyle/>
                    <a:p>
                      <a:r>
                        <a:rPr lang="en-US" sz="1200">
                          <a:latin typeface="arial,helvetica"/>
                        </a:rPr>
                        <a:t>treinta</a:t>
                      </a:r>
                      <a:endParaRPr lang="en-US" sz="120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,helvetica"/>
                        </a:rPr>
                        <a:t>30</a:t>
                      </a:r>
                      <a:endParaRPr lang="en-US" sz="1200" dirty="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70387">
                <a:tc>
                  <a:txBody>
                    <a:bodyPr/>
                    <a:lstStyle/>
                    <a:p>
                      <a:r>
                        <a:rPr lang="en-US" sz="1200">
                          <a:latin typeface="arial,helvetica"/>
                        </a:rPr>
                        <a:t>treinta y uno etc.</a:t>
                      </a:r>
                      <a:endParaRPr lang="en-US" sz="120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,helvetica"/>
                        </a:rPr>
                        <a:t>31 etc.</a:t>
                      </a:r>
                      <a:endParaRPr lang="en-US" sz="1200" dirty="0"/>
                    </a:p>
                  </a:txBody>
                  <a:tcPr marL="15391" marR="15391" marT="15391" marB="153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782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Meses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enero</a:t>
            </a:r>
            <a:r>
              <a:rPr lang="en-US" dirty="0" smtClean="0"/>
              <a:t>  			*</a:t>
            </a:r>
            <a:r>
              <a:rPr lang="en-US" dirty="0" err="1" smtClean="0"/>
              <a:t>julio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febrero</a:t>
            </a:r>
            <a:r>
              <a:rPr lang="en-US" dirty="0" smtClean="0"/>
              <a:t>			*</a:t>
            </a:r>
            <a:r>
              <a:rPr lang="en-US" dirty="0" err="1" smtClean="0"/>
              <a:t>agosto</a:t>
            </a:r>
            <a:endParaRPr lang="en-US" dirty="0" smtClean="0"/>
          </a:p>
          <a:p>
            <a:r>
              <a:rPr lang="en-US" dirty="0" err="1" smtClean="0"/>
              <a:t>marzo</a:t>
            </a:r>
            <a:r>
              <a:rPr lang="en-US" dirty="0" smtClean="0"/>
              <a:t>			*</a:t>
            </a:r>
            <a:r>
              <a:rPr lang="en-US" dirty="0" err="1" smtClean="0"/>
              <a:t>septiembre</a:t>
            </a:r>
            <a:endParaRPr lang="en-US" dirty="0" smtClean="0"/>
          </a:p>
          <a:p>
            <a:r>
              <a:rPr lang="en-US" dirty="0" err="1" smtClean="0"/>
              <a:t>abril</a:t>
            </a:r>
            <a:r>
              <a:rPr lang="en-US" dirty="0" smtClean="0"/>
              <a:t>			*</a:t>
            </a:r>
            <a:r>
              <a:rPr lang="en-US" dirty="0" err="1" smtClean="0"/>
              <a:t>octubre</a:t>
            </a:r>
            <a:endParaRPr lang="en-US" dirty="0" smtClean="0"/>
          </a:p>
          <a:p>
            <a:r>
              <a:rPr lang="en-US" dirty="0" smtClean="0"/>
              <a:t>mayo			*</a:t>
            </a:r>
            <a:r>
              <a:rPr lang="en-US" dirty="0" err="1" smtClean="0"/>
              <a:t>noviembre</a:t>
            </a:r>
            <a:endParaRPr lang="en-US" dirty="0" smtClean="0"/>
          </a:p>
          <a:p>
            <a:r>
              <a:rPr lang="en-US" dirty="0" err="1" smtClean="0"/>
              <a:t>junio</a:t>
            </a:r>
            <a:r>
              <a:rPr lang="en-US" dirty="0" smtClean="0"/>
              <a:t>			*</a:t>
            </a:r>
            <a:r>
              <a:rPr lang="en-US" dirty="0" err="1" smtClean="0"/>
              <a:t>diciembre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069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mtClean="0"/>
              <a:t>Simple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 (#) de (month)</a:t>
            </a:r>
          </a:p>
          <a:p>
            <a:pPr lvl="1"/>
            <a:r>
              <a:rPr lang="en-US" dirty="0" smtClean="0"/>
              <a:t>December 22</a:t>
            </a:r>
            <a:r>
              <a:rPr lang="en-US" baseline="30000" dirty="0" smtClean="0"/>
              <a:t>nd</a:t>
            </a:r>
            <a:r>
              <a:rPr lang="en-US" dirty="0" smtClean="0"/>
              <a:t>: el </a:t>
            </a:r>
            <a:r>
              <a:rPr lang="en-US" dirty="0" err="1" smtClean="0"/>
              <a:t>veintidós</a:t>
            </a:r>
            <a:r>
              <a:rPr lang="en-US" dirty="0" smtClean="0"/>
              <a:t> de </a:t>
            </a:r>
            <a:r>
              <a:rPr lang="en-US" dirty="0" err="1" smtClean="0"/>
              <a:t>diciembre</a:t>
            </a:r>
            <a:endParaRPr lang="en-US" dirty="0" smtClean="0"/>
          </a:p>
          <a:p>
            <a:r>
              <a:rPr lang="en-US" dirty="0" smtClean="0"/>
              <a:t>EX:</a:t>
            </a:r>
          </a:p>
          <a:p>
            <a:pPr lvl="1"/>
            <a:r>
              <a:rPr lang="en-US" dirty="0" smtClean="0"/>
              <a:t>1.) January 6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2.) March 15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3.) </a:t>
            </a:r>
            <a:r>
              <a:rPr lang="en-US" dirty="0" err="1" smtClean="0"/>
              <a:t>Feburary</a:t>
            </a:r>
            <a:r>
              <a:rPr lang="en-US" dirty="0" smtClean="0"/>
              <a:t> 26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821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trying to say the “1</a:t>
            </a:r>
            <a:r>
              <a:rPr lang="en-US" baseline="30000" dirty="0" smtClean="0"/>
              <a:t>st</a:t>
            </a:r>
            <a:r>
              <a:rPr lang="en-US" dirty="0" smtClean="0"/>
              <a:t>”:</a:t>
            </a:r>
          </a:p>
          <a:p>
            <a:pPr lvl="1"/>
            <a:r>
              <a:rPr lang="en-US" dirty="0" smtClean="0"/>
              <a:t>El </a:t>
            </a:r>
            <a:r>
              <a:rPr lang="en-US" b="1" dirty="0" err="1" smtClean="0"/>
              <a:t>primero</a:t>
            </a:r>
            <a:r>
              <a:rPr lang="en-US" b="1" dirty="0" smtClean="0"/>
              <a:t> </a:t>
            </a:r>
            <a:r>
              <a:rPr lang="en-US" dirty="0" smtClean="0"/>
              <a:t>de (month)</a:t>
            </a:r>
          </a:p>
          <a:p>
            <a:r>
              <a:rPr lang="en-US" dirty="0" smtClean="0"/>
              <a:t>EX:</a:t>
            </a:r>
          </a:p>
          <a:p>
            <a:pPr lvl="1"/>
            <a:r>
              <a:rPr lang="en-US" dirty="0" smtClean="0"/>
              <a:t>September 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primero</a:t>
            </a:r>
            <a:r>
              <a:rPr lang="en-US" dirty="0" smtClean="0"/>
              <a:t> de </a:t>
            </a:r>
            <a:r>
              <a:rPr lang="en-US" dirty="0" err="1" smtClean="0"/>
              <a:t>septiembre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36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fecha</a:t>
            </a:r>
            <a:r>
              <a:rPr lang="en-US" dirty="0" smtClean="0"/>
              <a:t> de hoy?: What is today’s date?</a:t>
            </a:r>
          </a:p>
          <a:p>
            <a:r>
              <a:rPr lang="en-US" dirty="0" smtClean="0"/>
              <a:t>Response:</a:t>
            </a:r>
          </a:p>
          <a:p>
            <a:pPr lvl="1"/>
            <a:r>
              <a:rPr lang="en-US" dirty="0" smtClean="0"/>
              <a:t>Hoy </a:t>
            </a:r>
            <a:r>
              <a:rPr lang="en-US" dirty="0" err="1" smtClean="0"/>
              <a:t>es</a:t>
            </a:r>
            <a:r>
              <a:rPr lang="en-US" dirty="0" smtClean="0"/>
              <a:t> el (#) de (month)</a:t>
            </a:r>
          </a:p>
          <a:p>
            <a:r>
              <a:rPr lang="en-US" dirty="0" smtClean="0"/>
              <a:t>Ex:</a:t>
            </a:r>
          </a:p>
          <a:p>
            <a:pPr lvl="1"/>
            <a:r>
              <a:rPr lang="en-US" dirty="0" smtClean="0"/>
              <a:t>Today is November 10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Hoy </a:t>
            </a:r>
            <a:r>
              <a:rPr lang="en-US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diez</a:t>
            </a:r>
            <a:r>
              <a:rPr lang="en-US" dirty="0" smtClean="0"/>
              <a:t> de </a:t>
            </a:r>
            <a:r>
              <a:rPr lang="en-US" dirty="0" err="1" smtClean="0"/>
              <a:t>noviembre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39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 is August 29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Today is May 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</a:p>
          <a:p>
            <a:r>
              <a:rPr lang="en-US" dirty="0" smtClean="0"/>
              <a:t>Today is March 11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Today is October 31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</a:p>
          <a:p>
            <a:r>
              <a:rPr lang="en-US" dirty="0" smtClean="0"/>
              <a:t>Today is April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93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Tomorrow’s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fecha</a:t>
            </a:r>
            <a:r>
              <a:rPr lang="en-US" dirty="0" smtClean="0"/>
              <a:t> de </a:t>
            </a:r>
            <a:r>
              <a:rPr lang="en-US" dirty="0" err="1" smtClean="0"/>
              <a:t>mañana</a:t>
            </a:r>
            <a:r>
              <a:rPr lang="en-US" dirty="0" smtClean="0"/>
              <a:t>?: What is tomorrow’s date?</a:t>
            </a:r>
          </a:p>
          <a:p>
            <a:r>
              <a:rPr lang="en-US" dirty="0" smtClean="0"/>
              <a:t>Response:</a:t>
            </a:r>
          </a:p>
          <a:p>
            <a:pPr lvl="1"/>
            <a:r>
              <a:rPr lang="en-US" dirty="0" err="1" smtClean="0"/>
              <a:t>Mañana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(#) de (month)</a:t>
            </a:r>
          </a:p>
          <a:p>
            <a:r>
              <a:rPr lang="en-US" dirty="0" smtClean="0"/>
              <a:t>EX:</a:t>
            </a:r>
          </a:p>
          <a:p>
            <a:pPr lvl="1"/>
            <a:r>
              <a:rPr lang="en-US" dirty="0" smtClean="0"/>
              <a:t>Tomorrow is August 15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err="1" smtClean="0"/>
              <a:t>Mañana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quince de </a:t>
            </a:r>
            <a:r>
              <a:rPr lang="en-US" dirty="0" err="1" smtClean="0"/>
              <a:t>agosto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93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Tomorrow is January 12</a:t>
            </a:r>
            <a:r>
              <a:rPr lang="en-US" baseline="30000" dirty="0" smtClean="0"/>
              <a:t>th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Tomorrow is September 19</a:t>
            </a:r>
            <a:r>
              <a:rPr lang="en-US" baseline="30000" dirty="0" smtClean="0"/>
              <a:t>th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Tomorrow is December 31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</a:p>
          <a:p>
            <a:r>
              <a:rPr lang="en-US" dirty="0" smtClean="0"/>
              <a:t>Tomorrow is July 4</a:t>
            </a:r>
            <a:r>
              <a:rPr lang="en-US" baseline="30000" dirty="0" smtClean="0"/>
              <a:t>th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39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8531</TotalTime>
  <Words>319</Words>
  <Application>Microsoft Office PowerPoint</Application>
  <PresentationFormat>On-screen Show (4:3)</PresentationFormat>
  <Paragraphs>121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Saying the date</vt:lpstr>
      <vt:lpstr>PowerPoint Presentation</vt:lpstr>
      <vt:lpstr>Los Meses</vt:lpstr>
      <vt:lpstr>Simple date</vt:lpstr>
      <vt:lpstr>EXCEPTION</vt:lpstr>
      <vt:lpstr>Today’s date</vt:lpstr>
      <vt:lpstr>PowerPoint Presentation</vt:lpstr>
      <vt:lpstr>Tomorrow’s Date</vt:lpstr>
      <vt:lpstr>PowerPoint Presentation</vt:lpstr>
      <vt:lpstr>Events and such…</vt:lpstr>
      <vt:lpstr>Practicamos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Saying the date</dc:title>
  <dc:creator> </dc:creator>
  <cp:lastModifiedBy>Lauren Houser</cp:lastModifiedBy>
  <cp:revision>14</cp:revision>
  <dcterms:created xsi:type="dcterms:W3CDTF">2013-08-14T13:05:48Z</dcterms:created>
  <dcterms:modified xsi:type="dcterms:W3CDTF">2015-08-25T13:09:23Z</dcterms:modified>
</cp:coreProperties>
</file>