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9" d="100"/>
          <a:sy n="49" d="100"/>
        </p:scale>
        <p:origin x="-1974" y="-5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723A7-CF01-465C-ADF1-27A0374A4E38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B3D22F5-8833-4CD3-B832-5EF0F49B49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723A7-CF01-465C-ADF1-27A0374A4E38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D22F5-8833-4CD3-B832-5EF0F49B49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B3D22F5-8833-4CD3-B832-5EF0F49B49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723A7-CF01-465C-ADF1-27A0374A4E38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723A7-CF01-465C-ADF1-27A0374A4E38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B3D22F5-8833-4CD3-B832-5EF0F49B49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723A7-CF01-465C-ADF1-27A0374A4E38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B3D22F5-8833-4CD3-B832-5EF0F49B49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24723A7-CF01-465C-ADF1-27A0374A4E38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D22F5-8833-4CD3-B832-5EF0F49B49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723A7-CF01-465C-ADF1-27A0374A4E38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B3D22F5-8833-4CD3-B832-5EF0F49B49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723A7-CF01-465C-ADF1-27A0374A4E38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B3D22F5-8833-4CD3-B832-5EF0F49B49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723A7-CF01-465C-ADF1-27A0374A4E38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B3D22F5-8833-4CD3-B832-5EF0F49B49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B3D22F5-8833-4CD3-B832-5EF0F49B49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723A7-CF01-465C-ADF1-27A0374A4E38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B3D22F5-8833-4CD3-B832-5EF0F49B49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24723A7-CF01-465C-ADF1-27A0374A4E38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24723A7-CF01-465C-ADF1-27A0374A4E38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B3D22F5-8833-4CD3-B832-5EF0F49B49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The Present Progressive Tense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400" dirty="0" smtClean="0"/>
              <a:t>The present progressive is used to describe things that are happening at that moment in time. </a:t>
            </a:r>
          </a:p>
          <a:p>
            <a:r>
              <a:rPr lang="en-US" sz="4400" dirty="0" smtClean="0"/>
              <a:t>In English you will recognize it because </a:t>
            </a:r>
            <a:r>
              <a:rPr lang="en-US" sz="4400" dirty="0" smtClean="0"/>
              <a:t>you will have the “to be” verb combined with a second </a:t>
            </a:r>
            <a:r>
              <a:rPr lang="en-US" sz="4400" dirty="0" smtClean="0"/>
              <a:t>verb </a:t>
            </a:r>
            <a:r>
              <a:rPr lang="en-US" sz="4400" dirty="0" smtClean="0"/>
              <a:t>ending </a:t>
            </a:r>
            <a:r>
              <a:rPr lang="en-US" sz="4400" dirty="0" smtClean="0"/>
              <a:t>in “</a:t>
            </a:r>
            <a:r>
              <a:rPr lang="en-US" sz="4400" dirty="0" err="1" smtClean="0"/>
              <a:t>ing</a:t>
            </a:r>
            <a:r>
              <a:rPr lang="en-US" sz="4400" dirty="0" smtClean="0"/>
              <a:t>” 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4800" dirty="0" smtClean="0"/>
              <a:t>In Spanish:</a:t>
            </a:r>
          </a:p>
          <a:p>
            <a:pPr lvl="1"/>
            <a:r>
              <a:rPr lang="en-US" sz="4800" dirty="0" smtClean="0"/>
              <a:t>“</a:t>
            </a:r>
            <a:r>
              <a:rPr lang="en-US" sz="4800" dirty="0" err="1" smtClean="0"/>
              <a:t>estar</a:t>
            </a:r>
            <a:r>
              <a:rPr lang="en-US" sz="4800" dirty="0" smtClean="0"/>
              <a:t>” + </a:t>
            </a:r>
            <a:r>
              <a:rPr lang="en-US" sz="4800" dirty="0" err="1" smtClean="0"/>
              <a:t>ando</a:t>
            </a:r>
            <a:r>
              <a:rPr lang="en-US" sz="4800" dirty="0" smtClean="0"/>
              <a:t>/</a:t>
            </a:r>
            <a:r>
              <a:rPr lang="en-US" sz="4800" dirty="0" err="1" smtClean="0"/>
              <a:t>iendo</a:t>
            </a:r>
            <a:endParaRPr lang="en-US" sz="4800" dirty="0" smtClean="0"/>
          </a:p>
          <a:p>
            <a:pPr lvl="1"/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AR Verbs</a:t>
            </a:r>
          </a:p>
          <a:p>
            <a:pPr lvl="1"/>
            <a:r>
              <a:rPr lang="en-US" sz="2800" dirty="0" smtClean="0"/>
              <a:t>Conjugate the verb “</a:t>
            </a:r>
            <a:r>
              <a:rPr lang="en-US" sz="2800" dirty="0" err="1" smtClean="0"/>
              <a:t>estar</a:t>
            </a:r>
            <a:r>
              <a:rPr lang="en-US" sz="2800" dirty="0" smtClean="0"/>
              <a:t>” based on your pronoun</a:t>
            </a:r>
          </a:p>
          <a:p>
            <a:pPr lvl="1"/>
            <a:r>
              <a:rPr lang="en-US" sz="2800" dirty="0" smtClean="0"/>
              <a:t>Drop the “</a:t>
            </a:r>
            <a:r>
              <a:rPr lang="en-US" sz="2800" dirty="0" err="1" smtClean="0"/>
              <a:t>ar</a:t>
            </a:r>
            <a:r>
              <a:rPr lang="en-US" sz="2800" dirty="0" smtClean="0"/>
              <a:t>” from the verb and add “</a:t>
            </a:r>
            <a:r>
              <a:rPr lang="en-US" sz="2800" dirty="0" err="1" smtClean="0"/>
              <a:t>ando</a:t>
            </a:r>
            <a:r>
              <a:rPr lang="en-US" sz="2800" dirty="0" smtClean="0"/>
              <a:t>”</a:t>
            </a:r>
          </a:p>
          <a:p>
            <a:pPr lvl="2"/>
            <a:r>
              <a:rPr lang="en-US" sz="2600" dirty="0" smtClean="0"/>
              <a:t>She is dancing</a:t>
            </a:r>
            <a:r>
              <a:rPr lang="en-US" sz="2600" dirty="0" smtClean="0">
                <a:sym typeface="Wingdings" panose="05000000000000000000" pitchFamily="2" charset="2"/>
              </a:rPr>
              <a:t> Ella </a:t>
            </a:r>
            <a:r>
              <a:rPr lang="en-US" sz="2600" dirty="0" err="1" smtClean="0">
                <a:sym typeface="Wingdings" panose="05000000000000000000" pitchFamily="2" charset="2"/>
              </a:rPr>
              <a:t>está</a:t>
            </a:r>
            <a:r>
              <a:rPr lang="en-US" sz="2600" dirty="0" smtClean="0">
                <a:sym typeface="Wingdings" panose="05000000000000000000" pitchFamily="2" charset="2"/>
              </a:rPr>
              <a:t> </a:t>
            </a:r>
            <a:r>
              <a:rPr lang="en-US" sz="2600" dirty="0" err="1" smtClean="0">
                <a:sym typeface="Wingdings" panose="05000000000000000000" pitchFamily="2" charset="2"/>
              </a:rPr>
              <a:t>bailando</a:t>
            </a:r>
            <a:endParaRPr lang="en-US" sz="2600" dirty="0" smtClean="0"/>
          </a:p>
          <a:p>
            <a:r>
              <a:rPr lang="en-US" sz="2800" dirty="0" smtClean="0"/>
              <a:t>ER/IR Verbs</a:t>
            </a:r>
          </a:p>
          <a:p>
            <a:pPr lvl="1"/>
            <a:r>
              <a:rPr lang="en-US" sz="2800" dirty="0" smtClean="0"/>
              <a:t>Conjugate the verb “</a:t>
            </a:r>
            <a:r>
              <a:rPr lang="en-US" sz="2800" dirty="0" err="1" smtClean="0"/>
              <a:t>estar</a:t>
            </a:r>
            <a:r>
              <a:rPr lang="en-US" sz="2800" dirty="0" smtClean="0"/>
              <a:t>” based on your pronoun</a:t>
            </a:r>
          </a:p>
          <a:p>
            <a:pPr lvl="1"/>
            <a:r>
              <a:rPr lang="en-US" sz="2800" dirty="0" smtClean="0"/>
              <a:t>-Drop the “ER” or “IR” from the verb and add “</a:t>
            </a:r>
            <a:r>
              <a:rPr lang="en-US" sz="2800" dirty="0" err="1" smtClean="0"/>
              <a:t>iendo</a:t>
            </a:r>
            <a:r>
              <a:rPr lang="en-US" sz="2800" dirty="0" smtClean="0"/>
              <a:t>”</a:t>
            </a:r>
          </a:p>
          <a:p>
            <a:pPr lvl="2"/>
            <a:r>
              <a:rPr lang="en-US" sz="2600" dirty="0" smtClean="0"/>
              <a:t>They are running</a:t>
            </a:r>
            <a:r>
              <a:rPr lang="en-US" sz="2600" dirty="0" smtClean="0">
                <a:sym typeface="Wingdings" panose="05000000000000000000" pitchFamily="2" charset="2"/>
              </a:rPr>
              <a:t> </a:t>
            </a:r>
            <a:r>
              <a:rPr lang="en-US" sz="2600" dirty="0" err="1">
                <a:sym typeface="Wingdings" panose="05000000000000000000" pitchFamily="2" charset="2"/>
              </a:rPr>
              <a:t>E</a:t>
            </a:r>
            <a:r>
              <a:rPr lang="en-US" sz="2600" dirty="0" err="1" smtClean="0">
                <a:sym typeface="Wingdings" panose="05000000000000000000" pitchFamily="2" charset="2"/>
              </a:rPr>
              <a:t>llos</a:t>
            </a:r>
            <a:r>
              <a:rPr lang="en-US" sz="2600" dirty="0" smtClean="0">
                <a:sym typeface="Wingdings" panose="05000000000000000000" pitchFamily="2" charset="2"/>
              </a:rPr>
              <a:t> </a:t>
            </a:r>
            <a:r>
              <a:rPr lang="en-US" sz="2600" dirty="0" err="1" smtClean="0">
                <a:sym typeface="Wingdings" panose="05000000000000000000" pitchFamily="2" charset="2"/>
              </a:rPr>
              <a:t>están</a:t>
            </a:r>
            <a:r>
              <a:rPr lang="en-US" sz="2600" dirty="0" smtClean="0">
                <a:sym typeface="Wingdings" panose="05000000000000000000" pitchFamily="2" charset="2"/>
              </a:rPr>
              <a:t> </a:t>
            </a:r>
            <a:r>
              <a:rPr lang="en-US" sz="2600" dirty="0" err="1" smtClean="0">
                <a:sym typeface="Wingdings" panose="05000000000000000000" pitchFamily="2" charset="2"/>
              </a:rPr>
              <a:t>corriendo</a:t>
            </a:r>
            <a:r>
              <a:rPr lang="en-US" sz="2600" dirty="0" smtClean="0">
                <a:sym typeface="Wingdings" panose="05000000000000000000" pitchFamily="2" charset="2"/>
              </a:rPr>
              <a:t>.</a:t>
            </a:r>
            <a:endParaRPr lang="en-US" sz="2600" dirty="0" smtClean="0"/>
          </a:p>
          <a:p>
            <a:pPr lvl="1"/>
            <a:endParaRPr lang="en-US" dirty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Irregular verbs</a:t>
            </a:r>
          </a:p>
          <a:p>
            <a:pPr lvl="1"/>
            <a:r>
              <a:rPr lang="en-US" sz="3600" dirty="0" smtClean="0">
                <a:sym typeface="Wingdings" pitchFamily="2" charset="2"/>
              </a:rPr>
              <a:t>Leer </a:t>
            </a:r>
            <a:r>
              <a:rPr lang="en-US" sz="3600" dirty="0" err="1" smtClean="0">
                <a:sym typeface="Wingdings" pitchFamily="2" charset="2"/>
              </a:rPr>
              <a:t>leyendo</a:t>
            </a:r>
            <a:endParaRPr lang="en-US" sz="3600" dirty="0" smtClean="0">
              <a:sym typeface="Wingdings" pitchFamily="2" charset="2"/>
            </a:endParaRPr>
          </a:p>
          <a:p>
            <a:pPr lvl="1"/>
            <a:r>
              <a:rPr lang="en-US" sz="3600" dirty="0" err="1" smtClean="0">
                <a:sym typeface="Wingdings" pitchFamily="2" charset="2"/>
              </a:rPr>
              <a:t>Ir</a:t>
            </a:r>
            <a:r>
              <a:rPr lang="en-US" sz="3600" dirty="0" smtClean="0">
                <a:sym typeface="Wingdings" pitchFamily="2" charset="2"/>
              </a:rPr>
              <a:t> </a:t>
            </a:r>
            <a:r>
              <a:rPr lang="en-US" sz="3600" dirty="0" err="1" smtClean="0">
                <a:sym typeface="Wingdings" pitchFamily="2" charset="2"/>
              </a:rPr>
              <a:t>yendo</a:t>
            </a:r>
            <a:endParaRPr lang="en-US" sz="3600" dirty="0" smtClean="0">
              <a:sym typeface="Wingdings" pitchFamily="2" charset="2"/>
            </a:endParaRPr>
          </a:p>
          <a:p>
            <a:pPr lvl="1"/>
            <a:r>
              <a:rPr lang="en-US" sz="3600" dirty="0" err="1" smtClean="0">
                <a:sym typeface="Wingdings" pitchFamily="2" charset="2"/>
              </a:rPr>
              <a:t>Dormir</a:t>
            </a:r>
            <a:r>
              <a:rPr lang="en-US" sz="3600" dirty="0" smtClean="0">
                <a:sym typeface="Wingdings" pitchFamily="2" charset="2"/>
              </a:rPr>
              <a:t> (to sleep) </a:t>
            </a:r>
            <a:r>
              <a:rPr lang="en-US" sz="3600" dirty="0" err="1" smtClean="0">
                <a:sym typeface="Wingdings" pitchFamily="2" charset="2"/>
              </a:rPr>
              <a:t>durmiendo</a:t>
            </a:r>
            <a:endParaRPr lang="en-US" sz="36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Ella </a:t>
            </a:r>
            <a:r>
              <a:rPr lang="en-US" sz="4800" dirty="0" smtClean="0"/>
              <a:t>(</a:t>
            </a:r>
            <a:r>
              <a:rPr lang="en-US" sz="4800" dirty="0" err="1" smtClean="0"/>
              <a:t>vivir</a:t>
            </a:r>
            <a:r>
              <a:rPr lang="en-US" sz="4800" dirty="0" smtClean="0"/>
              <a:t>)</a:t>
            </a:r>
            <a:endParaRPr lang="en-US" sz="4800" dirty="0" smtClean="0"/>
          </a:p>
          <a:p>
            <a:r>
              <a:rPr lang="en-US" sz="4800" dirty="0" err="1" smtClean="0"/>
              <a:t>Nosotros</a:t>
            </a:r>
            <a:r>
              <a:rPr lang="en-US" sz="4800" dirty="0" smtClean="0"/>
              <a:t> </a:t>
            </a:r>
            <a:r>
              <a:rPr lang="en-US" sz="4800" dirty="0" smtClean="0"/>
              <a:t>(</a:t>
            </a:r>
            <a:r>
              <a:rPr lang="en-US" sz="4800" dirty="0" err="1" smtClean="0"/>
              <a:t>cantar</a:t>
            </a:r>
            <a:r>
              <a:rPr lang="en-US" sz="4800" dirty="0" smtClean="0"/>
              <a:t>)</a:t>
            </a:r>
            <a:endParaRPr lang="en-US" sz="4800" dirty="0" smtClean="0"/>
          </a:p>
          <a:p>
            <a:r>
              <a:rPr lang="en-US" sz="4800" dirty="0" err="1" smtClean="0"/>
              <a:t>Tú</a:t>
            </a:r>
            <a:r>
              <a:rPr lang="en-US" sz="4800" dirty="0" smtClean="0"/>
              <a:t> </a:t>
            </a:r>
            <a:r>
              <a:rPr lang="en-US" sz="4800" dirty="0" smtClean="0"/>
              <a:t>(</a:t>
            </a:r>
            <a:r>
              <a:rPr lang="en-US" sz="4800" dirty="0" err="1" smtClean="0"/>
              <a:t>aprender</a:t>
            </a:r>
            <a:r>
              <a:rPr lang="en-US" sz="4800" dirty="0" smtClean="0"/>
              <a:t>)</a:t>
            </a:r>
            <a:endParaRPr lang="en-US" sz="4800" dirty="0" smtClean="0"/>
          </a:p>
          <a:p>
            <a:r>
              <a:rPr lang="en-US" sz="4800" dirty="0" err="1" smtClean="0"/>
              <a:t>Yo</a:t>
            </a:r>
            <a:r>
              <a:rPr lang="en-US" sz="4800" dirty="0" smtClean="0"/>
              <a:t> </a:t>
            </a:r>
            <a:r>
              <a:rPr lang="en-US" sz="4800" dirty="0" smtClean="0"/>
              <a:t>(</a:t>
            </a:r>
            <a:r>
              <a:rPr lang="en-US" sz="4800" dirty="0" err="1" smtClean="0"/>
              <a:t>caminar</a:t>
            </a:r>
            <a:r>
              <a:rPr lang="en-US" sz="4800" dirty="0" smtClean="0"/>
              <a:t>)</a:t>
            </a:r>
            <a:endParaRPr lang="en-US" sz="4800" dirty="0" smtClean="0"/>
          </a:p>
          <a:p>
            <a:r>
              <a:rPr lang="en-US" sz="4800" dirty="0" err="1" smtClean="0"/>
              <a:t>Ellos</a:t>
            </a:r>
            <a:r>
              <a:rPr lang="en-US" sz="4800" dirty="0" smtClean="0"/>
              <a:t> </a:t>
            </a:r>
            <a:r>
              <a:rPr lang="en-US" sz="4800" dirty="0" smtClean="0"/>
              <a:t>(</a:t>
            </a:r>
            <a:r>
              <a:rPr lang="en-US" sz="4800" dirty="0" err="1" smtClean="0"/>
              <a:t>barrer</a:t>
            </a:r>
            <a:r>
              <a:rPr lang="en-US" sz="4800" dirty="0" smtClean="0"/>
              <a:t>)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sz="4800" dirty="0" smtClean="0"/>
              <a:t>They are </a:t>
            </a:r>
            <a:r>
              <a:rPr lang="en-US" sz="4800" dirty="0" smtClean="0"/>
              <a:t>looking for</a:t>
            </a:r>
            <a:endParaRPr lang="en-US" sz="4800" dirty="0" smtClean="0"/>
          </a:p>
          <a:p>
            <a:r>
              <a:rPr lang="en-US" sz="4800" dirty="0" smtClean="0"/>
              <a:t>We (all girls) are </a:t>
            </a:r>
            <a:r>
              <a:rPr lang="en-US" sz="4800" dirty="0" smtClean="0"/>
              <a:t>practicing</a:t>
            </a:r>
            <a:endParaRPr lang="en-US" sz="4800" dirty="0" smtClean="0"/>
          </a:p>
          <a:p>
            <a:r>
              <a:rPr lang="en-US" sz="4800" dirty="0" smtClean="0"/>
              <a:t>You </a:t>
            </a:r>
            <a:r>
              <a:rPr lang="en-US" sz="4800" dirty="0" smtClean="0"/>
              <a:t>are writing</a:t>
            </a:r>
            <a:endParaRPr lang="en-US" sz="4800" dirty="0" smtClean="0"/>
          </a:p>
          <a:p>
            <a:r>
              <a:rPr lang="en-US" sz="4800" dirty="0" smtClean="0"/>
              <a:t>You (formal) are </a:t>
            </a:r>
            <a:r>
              <a:rPr lang="en-US" sz="4800" dirty="0" smtClean="0"/>
              <a:t>understanding</a:t>
            </a:r>
            <a:endParaRPr lang="en-US" sz="4800" dirty="0" smtClean="0"/>
          </a:p>
          <a:p>
            <a:r>
              <a:rPr lang="en-US" sz="4800" dirty="0" smtClean="0"/>
              <a:t>I am cooking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986</TotalTime>
  <Words>183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The Present Progressive Tense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Aurora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Present Progressive Tense</dc:title>
  <dc:creator>APS USER</dc:creator>
  <cp:lastModifiedBy>Lauren Houser</cp:lastModifiedBy>
  <cp:revision>39</cp:revision>
  <dcterms:created xsi:type="dcterms:W3CDTF">2012-09-14T13:35:50Z</dcterms:created>
  <dcterms:modified xsi:type="dcterms:W3CDTF">2014-09-02T23:15:03Z</dcterms:modified>
</cp:coreProperties>
</file>