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63D90D-76F6-4914-9E7B-C14DFDD0B8D4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CFD89B-F4CF-421B-8A8F-79E7E98CA2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Present Subjunctive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25696532"/>
              </p:ext>
            </p:extLst>
          </p:nvPr>
        </p:nvGraphicFramePr>
        <p:xfrm>
          <a:off x="301625" y="1527175"/>
          <a:ext cx="850423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sepa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sepamos</a:t>
                      </a:r>
                      <a:endParaRPr lang="en-US" sz="32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sepas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sepa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sepan</a:t>
                      </a:r>
                      <a:endParaRPr lang="en-US" sz="32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0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794539"/>
              </p:ext>
            </p:extLst>
          </p:nvPr>
        </p:nvGraphicFramePr>
        <p:xfrm>
          <a:off x="301625" y="1527175"/>
          <a:ext cx="850423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sea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seamos</a:t>
                      </a:r>
                      <a:endParaRPr lang="en-US" sz="32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seas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sea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sean</a:t>
                      </a:r>
                      <a:endParaRPr lang="en-US" sz="32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7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3210410"/>
              </p:ext>
            </p:extLst>
          </p:nvPr>
        </p:nvGraphicFramePr>
        <p:xfrm>
          <a:off x="301625" y="1527175"/>
          <a:ext cx="850423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Salgo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Salgamos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Salgas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Salga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Salgan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36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Impersonal Observations…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31" y="1527175"/>
            <a:ext cx="5850426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0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Speculation… (adverbial clauses)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338270"/>
              </p:ext>
            </p:extLst>
          </p:nvPr>
        </p:nvGraphicFramePr>
        <p:xfrm>
          <a:off x="301625" y="1527175"/>
          <a:ext cx="850423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…a </a:t>
                      </a:r>
                      <a:r>
                        <a:rPr lang="en-US" dirty="0" err="1" smtClean="0"/>
                        <a:t>condición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condition</a:t>
                      </a:r>
                      <a:r>
                        <a:rPr lang="en-US" baseline="0" dirty="0" smtClean="0"/>
                        <a:t>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…a </a:t>
                      </a:r>
                      <a:r>
                        <a:rPr lang="en-US" dirty="0" err="1" smtClean="0"/>
                        <a:t>menos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Unless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…antes de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…con </a:t>
                      </a:r>
                      <a:r>
                        <a:rPr lang="en-US" dirty="0" err="1" smtClean="0"/>
                        <a:t>tal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Provided</a:t>
                      </a:r>
                      <a:r>
                        <a:rPr lang="en-US" baseline="0" dirty="0" smtClean="0"/>
                        <a:t>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…en </a:t>
                      </a:r>
                      <a:r>
                        <a:rPr lang="en-US" dirty="0" err="1" smtClean="0"/>
                        <a:t>caso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case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…para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 that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…sin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…hasta </a:t>
                      </a:r>
                      <a:r>
                        <a:rPr lang="en-US" dirty="0" err="1" smtClean="0"/>
                        <a:t>que</a:t>
                      </a:r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until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5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to this point we have used what is called the “indicative mood”, which is used to talk about facts or actual events</a:t>
            </a:r>
          </a:p>
          <a:p>
            <a:pPr lvl="1"/>
            <a:r>
              <a:rPr lang="en-US" dirty="0" smtClean="0"/>
              <a:t>Present tense</a:t>
            </a:r>
          </a:p>
          <a:p>
            <a:pPr lvl="1"/>
            <a:r>
              <a:rPr lang="en-US" dirty="0" smtClean="0"/>
              <a:t>Past tense</a:t>
            </a:r>
          </a:p>
          <a:p>
            <a:r>
              <a:rPr lang="en-US" dirty="0" smtClean="0"/>
              <a:t>The subjunctive </a:t>
            </a:r>
            <a:r>
              <a:rPr lang="en-US" b="1" dirty="0" smtClean="0"/>
              <a:t>mood</a:t>
            </a:r>
            <a:r>
              <a:rPr lang="en-US" dirty="0" smtClean="0"/>
              <a:t> is used to talk about how one person influences the actions of another</a:t>
            </a:r>
          </a:p>
          <a:p>
            <a:pPr lvl="1"/>
            <a:r>
              <a:rPr lang="en-US" dirty="0" smtClean="0"/>
              <a:t>It does not deal with factual reality but rather opinions, feelings, dreams and speculation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form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 subjunctive sentence has two parts</a:t>
            </a:r>
          </a:p>
          <a:p>
            <a:pPr lvl="1"/>
            <a:r>
              <a:rPr lang="en-US" sz="3600" dirty="0" smtClean="0"/>
              <a:t>Part 1: uses the present indicative verb (the recommendation, suggestion, </a:t>
            </a:r>
            <a:r>
              <a:rPr lang="en-US" sz="3600" dirty="0" err="1" smtClean="0"/>
              <a:t>etc</a:t>
            </a:r>
            <a:r>
              <a:rPr lang="en-US" sz="3600" dirty="0" smtClean="0"/>
              <a:t>) + </a:t>
            </a:r>
            <a:r>
              <a:rPr lang="en-US" sz="3600" dirty="0" err="1" smtClean="0"/>
              <a:t>que</a:t>
            </a:r>
            <a:endParaRPr lang="en-US" sz="3600" dirty="0" smtClean="0"/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Part 2: uses the present subjunctive verb (what </a:t>
            </a:r>
            <a:r>
              <a:rPr lang="en-US" sz="3600" i="1" dirty="0" smtClean="0"/>
              <a:t>should </a:t>
            </a:r>
            <a:r>
              <a:rPr lang="en-US" sz="3600" dirty="0" smtClean="0"/>
              <a:t> happen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74784451"/>
              </p:ext>
            </p:extLst>
          </p:nvPr>
        </p:nvGraphicFramePr>
        <p:xfrm>
          <a:off x="301625" y="1527175"/>
          <a:ext cx="8504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-e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</a:t>
                      </a:r>
                      <a:r>
                        <a:rPr lang="en-US" sz="3600" dirty="0" err="1" smtClean="0"/>
                        <a:t>emos</a:t>
                      </a:r>
                      <a:endParaRPr lang="en-US" sz="36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</a:t>
                      </a:r>
                      <a:r>
                        <a:rPr lang="en-US" sz="3600" dirty="0" err="1" smtClean="0"/>
                        <a:t>es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36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-e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-en</a:t>
                      </a:r>
                      <a:endParaRPr lang="en-US" sz="36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6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ER/IR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1656756"/>
              </p:ext>
            </p:extLst>
          </p:nvPr>
        </p:nvGraphicFramePr>
        <p:xfrm>
          <a:off x="301625" y="1527175"/>
          <a:ext cx="850423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-a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</a:t>
                      </a:r>
                      <a:r>
                        <a:rPr lang="en-US" sz="3600" dirty="0" err="1" smtClean="0"/>
                        <a:t>amos</a:t>
                      </a:r>
                      <a:endParaRPr lang="en-US" sz="36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-as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-a</a:t>
                      </a:r>
                      <a:endParaRPr lang="en-US" sz="36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an</a:t>
                      </a:r>
                      <a:endParaRPr lang="en-US" sz="3600" dirty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87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first-part indicative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Decir</a:t>
            </a:r>
            <a:r>
              <a:rPr lang="en-US" dirty="0" smtClean="0"/>
              <a:t>				*</a:t>
            </a:r>
            <a:r>
              <a:rPr lang="en-US" dirty="0" err="1" smtClean="0"/>
              <a:t>querer</a:t>
            </a:r>
            <a:endParaRPr lang="en-US" dirty="0" smtClean="0"/>
          </a:p>
          <a:p>
            <a:r>
              <a:rPr lang="en-US" dirty="0" err="1" smtClean="0"/>
              <a:t>Insistir</a:t>
            </a:r>
            <a:r>
              <a:rPr lang="en-US" dirty="0" smtClean="0"/>
              <a:t> en				*</a:t>
            </a:r>
            <a:r>
              <a:rPr lang="en-US" dirty="0" err="1" smtClean="0"/>
              <a:t>recomendar</a:t>
            </a:r>
            <a:endParaRPr lang="en-US" dirty="0" smtClean="0"/>
          </a:p>
          <a:p>
            <a:r>
              <a:rPr lang="en-US" dirty="0" err="1" smtClean="0"/>
              <a:t>Necesitar</a:t>
            </a:r>
            <a:r>
              <a:rPr lang="en-US" dirty="0" smtClean="0"/>
              <a:t>				*</a:t>
            </a:r>
            <a:r>
              <a:rPr lang="en-US" dirty="0" err="1" smtClean="0"/>
              <a:t>sugerir</a:t>
            </a:r>
            <a:endParaRPr lang="en-US" dirty="0" smtClean="0"/>
          </a:p>
          <a:p>
            <a:r>
              <a:rPr lang="en-US" dirty="0" err="1" smtClean="0"/>
              <a:t>Permitir</a:t>
            </a:r>
            <a:r>
              <a:rPr lang="en-US" dirty="0" smtClean="0"/>
              <a:t>				*WEIRDOS</a:t>
            </a:r>
          </a:p>
          <a:p>
            <a:r>
              <a:rPr lang="en-US" dirty="0" err="1" smtClean="0"/>
              <a:t>Preferir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err="1" smtClean="0">
                <a:sym typeface="Wingdings" panose="05000000000000000000" pitchFamily="2" charset="2"/>
              </a:rPr>
              <a:t>ie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Prohibir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Stem-changes still apply</a:t>
            </a:r>
          </a:p>
          <a:p>
            <a:r>
              <a:rPr lang="en-US" dirty="0" smtClean="0"/>
              <a:t>Irregular verbs in command form still apply</a:t>
            </a:r>
          </a:p>
          <a:p>
            <a:pPr lvl="1"/>
            <a:r>
              <a:rPr lang="en-US" dirty="0" smtClean="0"/>
              <a:t>Gar verbs (</a:t>
            </a:r>
            <a:r>
              <a:rPr lang="en-US" dirty="0" err="1" smtClean="0"/>
              <a:t>gue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Car verbs (</a:t>
            </a:r>
            <a:r>
              <a:rPr lang="en-US" dirty="0" err="1" smtClean="0"/>
              <a:t>que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Ir</a:t>
            </a:r>
            <a:r>
              <a:rPr lang="en-US" dirty="0" err="1" smtClean="0">
                <a:sym typeface="Wingdings" panose="05000000000000000000" pitchFamily="2" charset="2"/>
              </a:rPr>
              <a:t>vaya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Hacerhaga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87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Irregulars: </a:t>
            </a:r>
            <a:r>
              <a:rPr lang="en-US" dirty="0" err="1" smtClean="0"/>
              <a:t>Estar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8136934"/>
              </p:ext>
            </p:extLst>
          </p:nvPr>
        </p:nvGraphicFramePr>
        <p:xfrm>
          <a:off x="301625" y="1527175"/>
          <a:ext cx="850423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esté</a:t>
                      </a:r>
                      <a:endParaRPr lang="en-US" sz="32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estemos</a:t>
                      </a:r>
                      <a:endParaRPr lang="en-US" sz="32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estés</a:t>
                      </a:r>
                      <a:endParaRPr lang="en-US" sz="32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320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esté</a:t>
                      </a:r>
                      <a:endParaRPr lang="en-US" sz="32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estén</a:t>
                      </a:r>
                      <a:endParaRPr lang="en-US" sz="3200" dirty="0" smtClean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96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0383600"/>
              </p:ext>
            </p:extLst>
          </p:nvPr>
        </p:nvGraphicFramePr>
        <p:xfrm>
          <a:off x="301625" y="1527175"/>
          <a:ext cx="850423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dé</a:t>
                      </a:r>
                      <a:endParaRPr lang="en-US" sz="2800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demos</a:t>
                      </a:r>
                      <a:endParaRPr lang="en-US" sz="2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dés</a:t>
                      </a:r>
                      <a:endParaRPr lang="en-US" sz="28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dé</a:t>
                      </a:r>
                      <a:endParaRPr lang="en-US" sz="2800" dirty="0" smtClean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dén</a:t>
                      </a:r>
                      <a:endParaRPr lang="en-US" sz="2800" dirty="0" smtClean="0"/>
                    </a:p>
                  </a:txBody>
                  <a:tcPr marL="94492" marR="944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903</TotalTime>
  <Words>258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The Present Subjunctive</vt:lpstr>
      <vt:lpstr>What is it?</vt:lpstr>
      <vt:lpstr>How do we form it?</vt:lpstr>
      <vt:lpstr>AR</vt:lpstr>
      <vt:lpstr>ER/IR</vt:lpstr>
      <vt:lpstr>Common first-part indicative verbs</vt:lpstr>
      <vt:lpstr>PowerPoint Presentation</vt:lpstr>
      <vt:lpstr>Irregulars: Estar</vt:lpstr>
      <vt:lpstr>Dar</vt:lpstr>
      <vt:lpstr>Saber</vt:lpstr>
      <vt:lpstr>Ser</vt:lpstr>
      <vt:lpstr>Salir</vt:lpstr>
      <vt:lpstr>Impersonal Observations…</vt:lpstr>
      <vt:lpstr>Speculation… (adverbial clauses)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Subjunctive</dc:title>
  <dc:creator>Lauren Houser</dc:creator>
  <cp:lastModifiedBy>Lauren Houser</cp:lastModifiedBy>
  <cp:revision>10</cp:revision>
  <dcterms:created xsi:type="dcterms:W3CDTF">2015-02-11T13:52:52Z</dcterms:created>
  <dcterms:modified xsi:type="dcterms:W3CDTF">2015-02-20T22:57:04Z</dcterms:modified>
</cp:coreProperties>
</file>